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7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9F5A73-D899-460E-975D-698B299CB0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1EB114B-DD3E-4C33-89FE-30874BB3AB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CA51FA-FA16-4A40-A593-3C5DF54E5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3B6F-8B53-4DDF-99C6-5345F2645912}" type="datetimeFigureOut">
              <a:rPr lang="es-MX" smtClean="0"/>
              <a:t>23/05/2025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9E5F8D-DC7A-4484-A822-547F24CF8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D6288F-F5F3-4161-A20E-9AC792079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C014-5382-40F1-AB5A-13AAED768B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2351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08BD4F-B77D-4EF9-BAC2-9E145D22A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6B9CB9C-A382-4983-A2A6-EF629C20D5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28B473-9691-405A-823E-8052061FE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3B6F-8B53-4DDF-99C6-5345F2645912}" type="datetimeFigureOut">
              <a:rPr lang="es-MX" smtClean="0"/>
              <a:t>23/05/2025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56895C-3DC4-4683-B52B-E8D4F585C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833341-34FD-42EC-8A63-C9836D10A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C014-5382-40F1-AB5A-13AAED768B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4787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5B3FA3C-CEA0-4C0C-93CB-C9B47DE208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2449104-11CA-4011-921C-5464DAB01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65C379-CDBF-4834-B2BF-9D546AF33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3B6F-8B53-4DDF-99C6-5345F2645912}" type="datetimeFigureOut">
              <a:rPr lang="es-MX" smtClean="0"/>
              <a:t>23/05/2025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9565BB3-F3D2-4D14-831E-FB115DC30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6C90C2-FCE2-4755-92EB-86378A02C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C014-5382-40F1-AB5A-13AAED768B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3994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0AC0C1-3D45-4450-8095-C5361E031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F62D5C-B4B2-419A-891F-8E1E8DA03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4DB4FF-DB72-4885-AA92-EA95AF67E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3B6F-8B53-4DDF-99C6-5345F2645912}" type="datetimeFigureOut">
              <a:rPr lang="es-MX" smtClean="0"/>
              <a:t>23/05/2025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E75697-2F68-441A-AF95-6692B2262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969B83-118B-440A-BC93-B2565EDBE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C014-5382-40F1-AB5A-13AAED768B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2948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BAB289-78E6-40D1-8FE2-E6EA7594C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227741B-856D-46AF-8225-5A61FD7D0E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549C7B-A2FB-404D-991B-B055A9A8C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3B6F-8B53-4DDF-99C6-5345F2645912}" type="datetimeFigureOut">
              <a:rPr lang="es-MX" smtClean="0"/>
              <a:t>23/05/2025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0A5D0AD-8EE7-4FB2-B07E-2C441EDF5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0123E8A-EB33-45E7-AB47-2AC4DD375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C014-5382-40F1-AB5A-13AAED768B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9405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98AEF6-612C-4EA6-A5CD-5A6427E43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56BE1C-E253-417D-84D6-68AF1127F9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6334149-F85E-407C-B993-E393C17331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A4D9A51-FAC8-42A7-BB67-535AA8182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3B6F-8B53-4DDF-99C6-5345F2645912}" type="datetimeFigureOut">
              <a:rPr lang="es-MX" smtClean="0"/>
              <a:t>23/05/2025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49875E8-C048-4333-BEFE-26EDF2F36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477EA1-DE19-43E4-903D-D9195598A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C014-5382-40F1-AB5A-13AAED768B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598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D11F08-9EA5-4DDD-BB46-CD6EF3769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468030-8485-4568-81DA-595CDAF34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8F00EA2-EECA-4D4D-BF8C-27EA9D0092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316D569-DFD2-44A3-B5A8-1A1D25AAAD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54E1A2B-AD02-443E-A1FC-6B9913111E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548C2E7-A79F-4F3C-9D55-289EAA205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3B6F-8B53-4DDF-99C6-5345F2645912}" type="datetimeFigureOut">
              <a:rPr lang="es-MX" smtClean="0"/>
              <a:t>23/05/2025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7F68C1D-9D82-450C-8617-21BDA5B11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931CC3-C1E5-4781-BCE1-4595DBC08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C014-5382-40F1-AB5A-13AAED768B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9231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9CE008-D7C8-4AF5-9964-22E1F5B14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7B693E5-07F5-4C21-B3D1-5D9D6B64A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3B6F-8B53-4DDF-99C6-5345F2645912}" type="datetimeFigureOut">
              <a:rPr lang="es-MX" smtClean="0"/>
              <a:t>23/05/2025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A09D301-2466-4046-AE39-D7090E891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3274B10-4AC6-49E3-A958-219FE0F3E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C014-5382-40F1-AB5A-13AAED768B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3715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054E9F7-675B-476B-9132-B25EBF572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3B6F-8B53-4DDF-99C6-5345F2645912}" type="datetimeFigureOut">
              <a:rPr lang="es-MX" smtClean="0"/>
              <a:t>23/05/2025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607B982-4631-4A39-98D6-BB68BFEAA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7759375-948A-4FCA-B7AB-EB09834EB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C014-5382-40F1-AB5A-13AAED768B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2625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3B3162-CAE4-4ABE-964A-83E1E0AF8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9F9B22-9053-4BEE-B80A-B51228F3A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10C63FF-1754-43E6-818C-4CAC137691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0EE231E-E83E-4677-A881-D2A7B9CDC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3B6F-8B53-4DDF-99C6-5345F2645912}" type="datetimeFigureOut">
              <a:rPr lang="es-MX" smtClean="0"/>
              <a:t>23/05/2025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A5AF797-A9C3-4B71-9FB7-3ABC8C479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AE2EC0-5C8C-43EC-B04E-A37FB712D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C014-5382-40F1-AB5A-13AAED768B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2507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3446FE-FD69-4126-9924-9A34EF64B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069A15-322E-4834-8BA4-CCE8C3B3C5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FF0D1CB-5821-44F5-B5C6-3A3EFE2157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3C2838E-8972-4D7E-85D5-BF81DEBF8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3B6F-8B53-4DDF-99C6-5345F2645912}" type="datetimeFigureOut">
              <a:rPr lang="es-MX" smtClean="0"/>
              <a:t>23/05/2025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8C53376-40F8-47BC-9A7C-CF2B810FF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1DC0DA6-7E74-4774-9A79-1FB6CD5FC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1C014-5382-40F1-AB5A-13AAED768B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5732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19A51C8-8251-441D-999D-697559FD7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62AB9DE-3BC2-4538-9958-5CC5FB897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3FAE77-4297-4479-9158-C24C09D394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63B6F-8B53-4DDF-99C6-5345F2645912}" type="datetimeFigureOut">
              <a:rPr lang="es-MX" smtClean="0"/>
              <a:t>23/05/2025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DC789F-0D07-4A30-9771-B1A910BE89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CE963A-F469-45CE-B2C6-0A3B9C909F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1C014-5382-40F1-AB5A-13AAED768B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42214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90DEAA-13E8-4F00-B327-2C4EB1CFAD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1250" y="3075694"/>
            <a:ext cx="9144000" cy="2387600"/>
          </a:xfrm>
        </p:spPr>
        <p:txBody>
          <a:bodyPr>
            <a:noAutofit/>
          </a:bodyPr>
          <a:lstStyle/>
          <a:p>
            <a:r>
              <a:rPr lang="es-MX" sz="3600" b="1" i="1" dirty="0"/>
              <a:t>Iniciativas gubernamentales de gobernanza ética de la IA en las Américas y Europa: Canadá, Estados Unidos, Brasil, Reino Unido y Francia </a:t>
            </a:r>
            <a:r>
              <a:rPr lang="es-MX" sz="4000" dirty="0"/>
              <a:t>	</a:t>
            </a:r>
            <a:br>
              <a:rPr lang="es-MX" sz="4000" dirty="0"/>
            </a:br>
            <a:endParaRPr lang="es-MX" sz="40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AEAFEA6-07C9-491E-ABB1-F2A4EFCDC3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213" y="163291"/>
            <a:ext cx="2574000" cy="129077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0573441A-C547-4BB3-957A-931E891C8B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4343" y="76672"/>
            <a:ext cx="3534268" cy="1428949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C5633F2A-8CED-4D56-9F8D-E4060C8FBB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9667" y="76672"/>
            <a:ext cx="2572109" cy="1428949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FDC26A6-5D45-4995-BA74-FC0550A2D18F}"/>
              </a:ext>
            </a:extLst>
          </p:cNvPr>
          <p:cNvSpPr txBox="1"/>
          <p:nvPr/>
        </p:nvSpPr>
        <p:spPr>
          <a:xfrm>
            <a:off x="239486" y="1665177"/>
            <a:ext cx="620009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dirty="0"/>
          </a:p>
          <a:p>
            <a:r>
              <a:rPr lang="es-MX" dirty="0"/>
              <a:t> </a:t>
            </a:r>
            <a:r>
              <a:rPr lang="es-MX" sz="2400" b="1" dirty="0"/>
              <a:t>Curso </a:t>
            </a:r>
            <a:endParaRPr lang="es-MX" sz="2400" dirty="0"/>
          </a:p>
          <a:p>
            <a:r>
              <a:rPr lang="es-MX" sz="2400" b="1" dirty="0"/>
              <a:t>“Gobernanza Ética De La Inteligencia Artificial” </a:t>
            </a:r>
            <a:endParaRPr lang="es-MX" sz="24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6681C81-BAF1-4CCA-946F-C847E3D97156}"/>
              </a:ext>
            </a:extLst>
          </p:cNvPr>
          <p:cNvSpPr txBox="1"/>
          <p:nvPr/>
        </p:nvSpPr>
        <p:spPr>
          <a:xfrm>
            <a:off x="8849667" y="5847112"/>
            <a:ext cx="308725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/>
              <a:t>Dr. Arturo Flores López</a:t>
            </a:r>
          </a:p>
          <a:p>
            <a:r>
              <a:rPr lang="es-MX" sz="2400" b="1" dirty="0"/>
              <a:t>22 de mayo 2025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07886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9B7C07-6089-4F4D-8A51-6FE136EEF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/>
              <a:t>Principales retos de la gobernanza en 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286E11-F149-401D-8634-12368FCEC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600" dirty="0"/>
              <a:t>Opacidad e imprevisibilidad de los sistemas de aprendizaje automático.</a:t>
            </a:r>
          </a:p>
          <a:p>
            <a:r>
              <a:rPr lang="es-MX" sz="3600" dirty="0"/>
              <a:t>Los gobiernos se enfrentan a asimetrías de información y recursos, en comparación con las grandes empresas tecnológicas.</a:t>
            </a:r>
          </a:p>
          <a:p>
            <a:r>
              <a:rPr lang="es-MX" sz="3600" dirty="0"/>
              <a:t>Los marcos propuestos incluyen enfoques </a:t>
            </a:r>
            <a:r>
              <a:rPr lang="es-MX" sz="3600" dirty="0" err="1"/>
              <a:t>múlti</a:t>
            </a:r>
            <a:r>
              <a:rPr lang="es-MX" sz="3600" dirty="0"/>
              <a:t>-nivel que integran dimensiones técnicas, éticas y regulatorias. </a:t>
            </a:r>
          </a:p>
          <a:p>
            <a:pPr marL="0" indent="0">
              <a:buNone/>
            </a:pP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120423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1EAA10-FBAF-481B-A640-51ADBDCB4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/>
              <a:t>Canadá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956925-4211-4AAD-9447-7CC018BE4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3600" dirty="0"/>
              <a:t>Ley de IA y Datos (</a:t>
            </a:r>
            <a:r>
              <a:rPr lang="es-MX" sz="3600" i="1" dirty="0"/>
              <a:t>Bill 27</a:t>
            </a:r>
            <a:r>
              <a:rPr lang="es-MX" sz="3600" dirty="0"/>
              <a:t>).</a:t>
            </a:r>
          </a:p>
          <a:p>
            <a:r>
              <a:rPr lang="es-MX" sz="3600" dirty="0"/>
              <a:t>Estrategia </a:t>
            </a:r>
            <a:r>
              <a:rPr lang="es-MX" sz="3600" dirty="0" err="1"/>
              <a:t>Pancanadiense</a:t>
            </a:r>
            <a:r>
              <a:rPr lang="es-MX" sz="3600" dirty="0"/>
              <a:t> de Inteligencia Artificial</a:t>
            </a:r>
            <a:r>
              <a:rPr lang="es-MX" sz="3600" i="1" dirty="0"/>
              <a:t>. </a:t>
            </a:r>
          </a:p>
          <a:p>
            <a:r>
              <a:rPr lang="es-MX" sz="3600" dirty="0"/>
              <a:t>Ley de Protección de Datos Personales y Documentos Electrónicos.</a:t>
            </a:r>
            <a:endParaRPr lang="es-MX" sz="3600" i="1" dirty="0"/>
          </a:p>
          <a:p>
            <a:r>
              <a:rPr lang="es-MX" sz="3600" dirty="0"/>
              <a:t>Consejo Asesor de IA.</a:t>
            </a:r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42791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2F748F-EE0C-40C0-92A0-38EC98C1C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/>
              <a:t>Estados Unidos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6D5852-D226-4F38-90E6-6D1F58E11E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600" dirty="0"/>
              <a:t>Orden Ejecutiva sobre IA (2023), Ley de Responsabilidad Algorítmica.</a:t>
            </a:r>
          </a:p>
          <a:p>
            <a:r>
              <a:rPr lang="es-MX" sz="3600" dirty="0"/>
              <a:t>Marco de gestión de riesgos de IA del NIST.</a:t>
            </a:r>
          </a:p>
          <a:p>
            <a:r>
              <a:rPr lang="es-MX" sz="3600" dirty="0"/>
              <a:t>Iniciativa Nacional de IA.</a:t>
            </a:r>
          </a:p>
          <a:p>
            <a:r>
              <a:rPr lang="es-MX" sz="3600" dirty="0"/>
              <a:t>Carta de Derechos de la IA.</a:t>
            </a:r>
          </a:p>
        </p:txBody>
      </p:sp>
    </p:spTree>
    <p:extLst>
      <p:ext uri="{BB962C8B-B14F-4D97-AF65-F5344CB8AC3E}">
        <p14:creationId xmlns:p14="http://schemas.microsoft.com/office/powerpoint/2010/main" val="285567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CFDF31-C9A3-4228-BAE0-7B32ABBC1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/>
              <a:t>Brasil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3936C1-8198-4CBE-9EF1-0CFE9D8D6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600" dirty="0"/>
              <a:t>Estrategia Brasileña de Inteligencia Artificial.</a:t>
            </a:r>
          </a:p>
          <a:p>
            <a:r>
              <a:rPr lang="es-MX" sz="3600" dirty="0"/>
              <a:t>Ley General de Protección de Datos.</a:t>
            </a:r>
          </a:p>
          <a:p>
            <a:r>
              <a:rPr lang="es-MX" sz="3600" dirty="0"/>
              <a:t>Proyecto de Ley de Marco Legal de la IA.</a:t>
            </a:r>
          </a:p>
          <a:p>
            <a:r>
              <a:rPr lang="pt-BR" sz="3600" dirty="0"/>
              <a:t>Código de Ética de IA.</a:t>
            </a: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2093542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037717-74FB-4A65-8CD1-1A4CED13A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/>
              <a:t>Reino Unido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3F0E18-534D-4DE1-BB26-9C317D03D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600" dirty="0"/>
              <a:t>Ley de Protección de Datos de 2018.</a:t>
            </a:r>
          </a:p>
          <a:p>
            <a:r>
              <a:rPr lang="es-MX" sz="3600" dirty="0"/>
              <a:t>Libro Blanco de la Regulación de la IA (2023).</a:t>
            </a:r>
          </a:p>
          <a:p>
            <a:r>
              <a:rPr lang="es-MX" sz="3600" dirty="0"/>
              <a:t>Centro de estándares de IA.</a:t>
            </a:r>
          </a:p>
          <a:p>
            <a:r>
              <a:rPr lang="es-MX" sz="3600" dirty="0"/>
              <a:t>Instituto de Seguridad de la IA.</a:t>
            </a:r>
          </a:p>
        </p:txBody>
      </p:sp>
    </p:spTree>
    <p:extLst>
      <p:ext uri="{BB962C8B-B14F-4D97-AF65-F5344CB8AC3E}">
        <p14:creationId xmlns:p14="http://schemas.microsoft.com/office/powerpoint/2010/main" val="2838365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ED54FD-D15B-41B6-B072-355623A64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/>
              <a:t>Francia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1E068C-79ED-4C5D-8B61-C168F2812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600" dirty="0"/>
              <a:t>Reglamento de IA en virtud de la Ley de IA de la UE, GDPR.</a:t>
            </a:r>
          </a:p>
          <a:p>
            <a:r>
              <a:rPr lang="es-MX" sz="3600" dirty="0"/>
              <a:t>Estrategia Nacional de IA.</a:t>
            </a:r>
          </a:p>
          <a:p>
            <a:r>
              <a:rPr lang="es-MX" sz="3600" dirty="0"/>
              <a:t>ETALAB para Datos Abiertos de Gobierno.</a:t>
            </a:r>
          </a:p>
        </p:txBody>
      </p:sp>
    </p:spTree>
    <p:extLst>
      <p:ext uri="{BB962C8B-B14F-4D97-AF65-F5344CB8AC3E}">
        <p14:creationId xmlns:p14="http://schemas.microsoft.com/office/powerpoint/2010/main" val="813310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2725F9-2426-498E-8C2D-091B9E6A2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/>
              <a:t>Conclusiones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4D63CC-4178-445E-9D30-5013FEBED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3600" dirty="0"/>
              <a:t>La IA no puede ser regulada únicamente por la tecnología.</a:t>
            </a:r>
          </a:p>
          <a:p>
            <a:r>
              <a:rPr lang="es-MX" sz="3600" dirty="0"/>
              <a:t>Preocupación por la protección de datos.</a:t>
            </a:r>
          </a:p>
          <a:p>
            <a:r>
              <a:rPr lang="es-MX" sz="3600" dirty="0"/>
              <a:t>Resaltar la importancia de la cooperación internacional y la armonización.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772631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2988750-80c3-4a09-89d6-0de37b52333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CBA402332FB324EB67445A83B119669" ma:contentTypeVersion="16" ma:contentTypeDescription="Crear nuevo documento." ma:contentTypeScope="" ma:versionID="9263991945bc5a49d413a6c8f7e954b4">
  <xsd:schema xmlns:xsd="http://www.w3.org/2001/XMLSchema" xmlns:xs="http://www.w3.org/2001/XMLSchema" xmlns:p="http://schemas.microsoft.com/office/2006/metadata/properties" xmlns:ns3="72988750-80c3-4a09-89d6-0de37b52333b" xmlns:ns4="7bb41c93-738c-479c-91b7-e515df8f7b5a" targetNamespace="http://schemas.microsoft.com/office/2006/metadata/properties" ma:root="true" ma:fieldsID="05689f1585ec84be566efa35ca236efa" ns3:_="" ns4:_="">
    <xsd:import namespace="72988750-80c3-4a09-89d6-0de37b52333b"/>
    <xsd:import namespace="7bb41c93-738c-479c-91b7-e515df8f7b5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_activity" minOccurs="0"/>
                <xsd:element ref="ns3:MediaServiceLocation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88750-80c3-4a09-89d6-0de37b5233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b41c93-738c-479c-91b7-e515df8f7b5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BDE217-A279-444F-8F1C-C127A75F468A}">
  <ds:schemaRefs>
    <ds:schemaRef ds:uri="http://purl.org/dc/elements/1.1/"/>
    <ds:schemaRef ds:uri="http://schemas.microsoft.com/office/2006/documentManagement/types"/>
    <ds:schemaRef ds:uri="http://purl.org/dc/dcmitype/"/>
    <ds:schemaRef ds:uri="7bb41c93-738c-479c-91b7-e515df8f7b5a"/>
    <ds:schemaRef ds:uri="http://purl.org/dc/terms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72988750-80c3-4a09-89d6-0de37b52333b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879BCF2-14FB-42C8-BC4B-16807BA767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988750-80c3-4a09-89d6-0de37b52333b"/>
    <ds:schemaRef ds:uri="7bb41c93-738c-479c-91b7-e515df8f7b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9FDBDC6-F81B-47B4-AA86-858F948B131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287</Words>
  <Application>Microsoft Office PowerPoint</Application>
  <PresentationFormat>Panorámica</PresentationFormat>
  <Paragraphs>40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Iniciativas gubernamentales de gobernanza ética de la IA en las Américas y Europa: Canadá, Estados Unidos, Brasil, Reino Unido y Francia   </vt:lpstr>
      <vt:lpstr>Principales retos de la gobernanza en IA</vt:lpstr>
      <vt:lpstr>Canadá </vt:lpstr>
      <vt:lpstr>Estados Unidos</vt:lpstr>
      <vt:lpstr>Brasil</vt:lpstr>
      <vt:lpstr>Reino Unido</vt:lpstr>
      <vt:lpstr>Francia</vt:lpstr>
      <vt:lpstr>Conclusiones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Iniciativas gubernamentales de gobernanza ética de la IA en las Américas y Europa: Canadá, Estados Unidos, Brasil, Reino Unido y Francia</dc:title>
  <dc:creator>Jesús Arturo Flores López</dc:creator>
  <cp:lastModifiedBy>Carlos Ortuño</cp:lastModifiedBy>
  <cp:revision>10</cp:revision>
  <dcterms:created xsi:type="dcterms:W3CDTF">2025-05-12T15:09:51Z</dcterms:created>
  <dcterms:modified xsi:type="dcterms:W3CDTF">2025-05-23T13:11:38Z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0x0101007CBA402332FB324EB67445A83B119669</vt:lpwstr>
  </property>
</Properties>
</file>