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Lst>
  <p:notesMasterIdLst>
    <p:notesMasterId r:id="rId19"/>
  </p:notesMasterIdLst>
  <p:sldIdLst>
    <p:sldId id="260" r:id="rId5"/>
    <p:sldId id="2341" r:id="rId6"/>
    <p:sldId id="2342" r:id="rId7"/>
    <p:sldId id="2350" r:id="rId8"/>
    <p:sldId id="2351" r:id="rId9"/>
    <p:sldId id="2343" r:id="rId10"/>
    <p:sldId id="2345" r:id="rId11"/>
    <p:sldId id="2349" r:id="rId12"/>
    <p:sldId id="2344" r:id="rId13"/>
    <p:sldId id="2346" r:id="rId14"/>
    <p:sldId id="2347" r:id="rId15"/>
    <p:sldId id="2348" r:id="rId16"/>
    <p:sldId id="2353" r:id="rId17"/>
    <p:sldId id="26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5D0316-F848-5ECA-705D-5F1FCC4966E1}" name="GUGLIELMETTI Liane Rosa" initials="GR" userId="S::lguglielmett@iom.int::3b2744ab-ab3f-4664-8282-f5f0900a05d1" providerId="AD"/>
  <p188:author id="{09814022-522A-35B5-409B-CD0A985F5B66}" name="Susan Gabrielle RODRIGUEZ" initials="SGR" userId="S::sgrodriguez@iom.int::718eef0e-9a49-4e3d-83e8-9f981ee9e846" providerId="AD"/>
  <p188:author id="{7E55A725-C789-CAA8-E07A-91D75B74FE47}" name="QUINTERO Rogelio" initials="QR" userId="S::rquintero@iom.int::9238ac30-732f-460d-a8d8-46ccf3793383" providerId="AD"/>
  <p188:author id="{A0480C41-30EE-D0AF-55A2-630CC3103E1A}" name="CANEDO Silvia" initials="SG" userId="S::scanedo@iom.int::4c966b4f-576e-4ff5-b6ae-95f46a371542" providerId="AD"/>
  <p188:author id="{3A03CB43-E373-9B0B-B902-26DA50EA285D}" name="CAROPRESE Luis" initials="CL" userId="S::lcaroprese@iom.int::dc5ff578-7c9a-4a94-9871-14a63b4e6f1c" providerId="AD"/>
  <p188:author id="{E0060F50-DBB2-773D-1B53-EC90D95C4C7C}" name="DELATORRE Lujan" initials="DL" userId="S::ldelatorre@iom.int::bc503b4b-db33-4c19-9c16-6f288632ed86" providerId="AD"/>
  <p188:author id="{1D918750-22BA-273D-9CD9-388276073A86}" name="POULSON Geisell" initials="PG" userId="S::gpoulson@iom.int::0458901d-9895-4cf5-b945-0d4ab6b9fc1b" providerId="AD"/>
  <p188:author id="{5DAECE59-A771-6CC6-FB97-C3BD6F49FF8E}" name="HUTCHISON Janine Amie" initials="HA" userId="S::jhutchison@iom.int::11974a20-edf9-4286-bfe9-96cda2744089" providerId="AD"/>
  <p188:author id="{4BABF37A-8567-CBFB-DD73-B179EC4E3ECF}" name="FERNANDEZ Rocio" initials="FR" userId="S::rofernandez@iom.int::e1c5cd56-4274-4e5f-982b-2813e98aaef8" providerId="AD"/>
  <p188:author id="{53798F8D-75DF-5DEE-4053-F0C85D1CC94C}" name="CRUZ Luísa Helena" initials="CH" userId="S::lucruz@iom.int::ec7bb0c3-68f5-42a2-947e-6165ec553bc8" providerId="AD"/>
  <p188:author id="{E135CA93-76C7-B86B-2EA5-E89BECD59C32}" name="CANEDO Silvia" initials="CS" userId="S::SCANEDO@iom.int::4c966b4f-576e-4ff5-b6ae-95f46a371542" providerId="AD"/>
  <p188:author id="{8E378FE7-7AA3-60C5-EA2C-9EEDE60CD145}" name="LUQUE Marco" initials="LM" userId="S::mluque@iom.int::d405e8ee-2dfb-4666-a0d3-cbfa4827286c" providerId="AD"/>
  <p188:author id="{FFA2F8F9-C946-BF97-681C-5121F36FBF76}" name="GARCIA Stephanie Michelle" initials="GM" userId="S::stegarcia@iom.int::d0bcd5f4-216a-4865-b965-65738726e1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AD"/>
    <a:srgbClr val="0033A0"/>
    <a:srgbClr val="00196D"/>
    <a:srgbClr val="00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6D3B8-0097-47DB-9857-E651272DD4A9}" v="5" dt="2024-07-15T20:10:47.76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2917" autoAdjust="0"/>
  </p:normalViewPr>
  <p:slideViewPr>
    <p:cSldViewPr snapToGrid="0">
      <p:cViewPr varScale="1">
        <p:scale>
          <a:sx n="80" d="100"/>
          <a:sy n="80" d="100"/>
        </p:scale>
        <p:origin x="1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7/16/24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‹Nº›</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s.wikipedia.org/wiki/Tecnolog%C3%ADa"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s.wikipedia.org/wiki/Mujeres_en_ingenier%C3%ADa" TargetMode="External"/><Relationship Id="rId4" Type="http://schemas.openxmlformats.org/officeDocument/2006/relationships/hyperlink" Target="https://es.wikipedia.org/wiki/Programaci%C3%B3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publications.iom.int/books/reintegration-handbook-module-6-child-rights-approach-sustainable-reintegration-migrant" TargetMode="External"/><Relationship Id="rId3" Type="http://schemas.openxmlformats.org/officeDocument/2006/relationships/hyperlink" Target="https://publications.iom.int/books/reintegration-handbook-module-1-integrated-approach-reintegration" TargetMode="External"/><Relationship Id="rId7" Type="http://schemas.openxmlformats.org/officeDocument/2006/relationships/hyperlink" Target="https://publications.iom.int/books/reintegration-handbook-module-5-monitoring-and-evaluation-reintegration-assista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ublications.iom.int/books/reintegration-handbook-module-4-reintegration-assistance-structural-level" TargetMode="External"/><Relationship Id="rId5" Type="http://schemas.openxmlformats.org/officeDocument/2006/relationships/hyperlink" Target="https://publications.iom.int/books/reintegration-handbook-module-3-reintegration-assistance-community-level" TargetMode="External"/><Relationship Id="rId4" Type="http://schemas.openxmlformats.org/officeDocument/2006/relationships/hyperlink" Target="https://publications.iom.int/books/reintegration-handbook-module-2-reintegration-assistance-individual-leve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F5318C4-915B-4C14-8B28-AF10567E378F}" type="slidenum">
              <a:rPr lang="en-GB"/>
              <a:t>1</a:t>
            </a:fld>
            <a:endParaRPr lang="en-GB"/>
          </a:p>
        </p:txBody>
      </p:sp>
    </p:spTree>
    <p:extLst>
      <p:ext uri="{BB962C8B-B14F-4D97-AF65-F5344CB8AC3E}">
        <p14:creationId xmlns:p14="http://schemas.microsoft.com/office/powerpoint/2010/main" val="69541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F36E35"/>
                </a:solidFill>
                <a:latin typeface="Calibri" panose="020F0502020204030204" pitchFamily="34" charset="0"/>
              </a:rPr>
              <a:t>COMPONENT 1: COMMUNITY-BASED PREPARATORY PHASE</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STEP 1</a:t>
            </a:r>
            <a:r>
              <a:rPr lang="en-US" sz="1800" b="0" i="0" u="none" strike="noStrike" baseline="0" dirty="0">
                <a:solidFill>
                  <a:srgbClr val="000000"/>
                </a:solidFill>
                <a:latin typeface="Calibri" panose="020F0502020204030204" pitchFamily="34" charset="0"/>
              </a:rPr>
              <a:t>: GOVERNMENT AWARENESS RAISING 15 </a:t>
            </a:r>
          </a:p>
          <a:p>
            <a:r>
              <a:rPr lang="en-US" sz="1800" b="1" i="0" u="none" strike="noStrike" baseline="0" dirty="0">
                <a:solidFill>
                  <a:srgbClr val="000000"/>
                </a:solidFill>
                <a:latin typeface="Calibri" panose="020F0502020204030204" pitchFamily="34" charset="0"/>
              </a:rPr>
              <a:t>STEP 2</a:t>
            </a:r>
            <a:r>
              <a:rPr lang="en-US" sz="1800" b="0" i="0" u="none" strike="noStrike" baseline="0" dirty="0">
                <a:solidFill>
                  <a:srgbClr val="000000"/>
                </a:solidFill>
                <a:latin typeface="Calibri" panose="020F0502020204030204" pitchFamily="34" charset="0"/>
              </a:rPr>
              <a:t>: PRELIMINARY CONTEXT AND CONFLICT ANALYSIS 19 </a:t>
            </a:r>
          </a:p>
          <a:p>
            <a:r>
              <a:rPr lang="en-US" sz="1800" b="1" i="0" u="none" strike="noStrike" baseline="0" dirty="0">
                <a:solidFill>
                  <a:srgbClr val="000000"/>
                </a:solidFill>
                <a:latin typeface="Calibri" panose="020F0502020204030204" pitchFamily="34" charset="0"/>
              </a:rPr>
              <a:t>STEP 3</a:t>
            </a:r>
            <a:r>
              <a:rPr lang="en-US" sz="1800" b="0" i="0" u="none" strike="noStrike" baseline="0" dirty="0">
                <a:solidFill>
                  <a:srgbClr val="000000"/>
                </a:solidFill>
                <a:latin typeface="Calibri" panose="020F0502020204030204" pitchFamily="34" charset="0"/>
              </a:rPr>
              <a:t>: SELECTING TARGET COMMUNITIES 23 </a:t>
            </a:r>
          </a:p>
          <a:p>
            <a:r>
              <a:rPr lang="en-US" sz="1800" b="1" i="0" u="none" strike="noStrike" baseline="0" dirty="0">
                <a:solidFill>
                  <a:srgbClr val="000000"/>
                </a:solidFill>
                <a:latin typeface="Calibri" panose="020F0502020204030204" pitchFamily="34" charset="0"/>
              </a:rPr>
              <a:t>STEP 4</a:t>
            </a:r>
            <a:r>
              <a:rPr lang="en-US" sz="1800" b="0" i="0" u="none" strike="noStrike" baseline="0" dirty="0">
                <a:solidFill>
                  <a:srgbClr val="000000"/>
                </a:solidFill>
                <a:latin typeface="Calibri" panose="020F0502020204030204" pitchFamily="34" charset="0"/>
              </a:rPr>
              <a:t>: PRELIMINARY COMMUNITY AND STAKEHOLDER MAPPING 26 </a:t>
            </a:r>
          </a:p>
          <a:p>
            <a:r>
              <a:rPr lang="en-US" sz="1800" b="1" i="0" u="none" strike="noStrike" baseline="0" dirty="0">
                <a:solidFill>
                  <a:srgbClr val="000000"/>
                </a:solidFill>
                <a:latin typeface="Calibri" panose="020F0502020204030204" pitchFamily="34" charset="0"/>
              </a:rPr>
              <a:t>STEP 5</a:t>
            </a:r>
            <a:r>
              <a:rPr lang="en-US" sz="1800" b="0" i="0" u="none" strike="noStrike" baseline="0" dirty="0">
                <a:solidFill>
                  <a:srgbClr val="000000"/>
                </a:solidFill>
                <a:latin typeface="Calibri" panose="020F0502020204030204" pitchFamily="34" charset="0"/>
              </a:rPr>
              <a:t>: INCEPTION MEETING FOR LOCAL STAKEHOLDERS 31 </a:t>
            </a:r>
          </a:p>
          <a:p>
            <a:r>
              <a:rPr lang="en-US" sz="1800" b="1" i="0" u="none" strike="noStrike" baseline="0" dirty="0">
                <a:solidFill>
                  <a:srgbClr val="000000"/>
                </a:solidFill>
                <a:latin typeface="Calibri" panose="020F0502020204030204" pitchFamily="34" charset="0"/>
              </a:rPr>
              <a:t>STEP 6</a:t>
            </a:r>
            <a:r>
              <a:rPr lang="en-US" sz="1800" b="0" i="0" u="none" strike="noStrike" baseline="0" dirty="0">
                <a:solidFill>
                  <a:srgbClr val="000000"/>
                </a:solidFill>
                <a:latin typeface="Calibri" panose="020F0502020204030204" pitchFamily="34" charset="0"/>
              </a:rPr>
              <a:t>: ESTABLISH AND TRAIN THE CORE FACILITATION TEAM (CFT) 34 </a:t>
            </a:r>
          </a:p>
          <a:p>
            <a:r>
              <a:rPr lang="en-US" sz="1800" b="1" i="0" u="none" strike="noStrike" baseline="0" dirty="0">
                <a:solidFill>
                  <a:srgbClr val="000000"/>
                </a:solidFill>
                <a:latin typeface="Calibri" panose="020F0502020204030204" pitchFamily="34" charset="0"/>
              </a:rPr>
              <a:t>STEP 7</a:t>
            </a:r>
            <a:r>
              <a:rPr lang="en-US" sz="1800" b="0" i="0" u="none" strike="noStrike" baseline="0" dirty="0">
                <a:solidFill>
                  <a:srgbClr val="000000"/>
                </a:solidFill>
                <a:latin typeface="Calibri" panose="020F0502020204030204" pitchFamily="34" charset="0"/>
              </a:rPr>
              <a:t>: BROAD COMMUNITY MEETING 37 </a:t>
            </a:r>
          </a:p>
          <a:p>
            <a:r>
              <a:rPr lang="en-US" sz="1800" b="1" i="0" u="none" strike="noStrike" baseline="0" dirty="0">
                <a:solidFill>
                  <a:srgbClr val="000000"/>
                </a:solidFill>
                <a:latin typeface="Calibri" panose="020F0502020204030204" pitchFamily="34" charset="0"/>
              </a:rPr>
              <a:t>STEP 8</a:t>
            </a:r>
            <a:r>
              <a:rPr lang="en-US" sz="1800" b="0" i="0" u="none" strike="noStrike" baseline="0" dirty="0">
                <a:solidFill>
                  <a:srgbClr val="000000"/>
                </a:solidFill>
                <a:latin typeface="Calibri" panose="020F0502020204030204" pitchFamily="34" charset="0"/>
              </a:rPr>
              <a:t>: IDENTIFICATION OF SOCIO-ECONOMIC GROUPS 43 </a:t>
            </a:r>
          </a:p>
          <a:p>
            <a:r>
              <a:rPr lang="en-US" sz="1800" b="1" i="0" u="none" strike="noStrike" baseline="0" dirty="0">
                <a:solidFill>
                  <a:srgbClr val="000000"/>
                </a:solidFill>
                <a:latin typeface="Calibri" panose="020F0502020204030204" pitchFamily="34" charset="0"/>
              </a:rPr>
              <a:t>STEP 9</a:t>
            </a:r>
            <a:r>
              <a:rPr lang="en-US" sz="1800" b="0" i="0" u="none" strike="noStrike" baseline="0" dirty="0">
                <a:solidFill>
                  <a:srgbClr val="000000"/>
                </a:solidFill>
                <a:latin typeface="Calibri" panose="020F0502020204030204" pitchFamily="34" charset="0"/>
              </a:rPr>
              <a:t>: INAUGURAL COMMUNITY CONSULTATIVE MEETING 47 </a:t>
            </a:r>
          </a:p>
          <a:p>
            <a:r>
              <a:rPr lang="en-US" sz="1800" b="1" i="0" u="none" strike="noStrike" baseline="0" dirty="0">
                <a:solidFill>
                  <a:srgbClr val="FBB438"/>
                </a:solidFill>
                <a:latin typeface="Calibri" panose="020F0502020204030204" pitchFamily="34" charset="0"/>
              </a:rPr>
              <a:t>COMPONENT 2: COMMUNITY-BASED ASSESSMENTS 51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STEP 1</a:t>
            </a:r>
            <a:r>
              <a:rPr lang="en-US" sz="1800" b="0" i="0" u="none" strike="noStrike" baseline="0" dirty="0">
                <a:solidFill>
                  <a:srgbClr val="000000"/>
                </a:solidFill>
                <a:latin typeface="Calibri" panose="020F0502020204030204" pitchFamily="34" charset="0"/>
              </a:rPr>
              <a:t>: TRANSECT WALK EXERCISE 53 </a:t>
            </a:r>
          </a:p>
          <a:p>
            <a:r>
              <a:rPr lang="en-US" sz="1800" b="1" i="0" u="none" strike="noStrike" baseline="0" dirty="0">
                <a:solidFill>
                  <a:srgbClr val="000000"/>
                </a:solidFill>
                <a:latin typeface="Calibri" panose="020F0502020204030204" pitchFamily="34" charset="0"/>
              </a:rPr>
              <a:t>STEP 2</a:t>
            </a:r>
            <a:r>
              <a:rPr lang="en-US" sz="1800" b="0" i="0" u="none" strike="noStrike" baseline="0" dirty="0">
                <a:solidFill>
                  <a:srgbClr val="000000"/>
                </a:solidFill>
                <a:latin typeface="Calibri" panose="020F0502020204030204" pitchFamily="34" charset="0"/>
              </a:rPr>
              <a:t>: HISTORICAL MAPPING TOOL 57 </a:t>
            </a:r>
          </a:p>
          <a:p>
            <a:r>
              <a:rPr lang="en-US" sz="1800" b="1" i="0" u="none" strike="noStrike" baseline="0" dirty="0">
                <a:solidFill>
                  <a:srgbClr val="000000"/>
                </a:solidFill>
                <a:latin typeface="Calibri" panose="020F0502020204030204" pitchFamily="34" charset="0"/>
              </a:rPr>
              <a:t>STEP 3</a:t>
            </a:r>
            <a:r>
              <a:rPr lang="en-US" sz="1800" b="0" i="0" u="none" strike="noStrike" baseline="0" dirty="0">
                <a:solidFill>
                  <a:srgbClr val="000000"/>
                </a:solidFill>
                <a:latin typeface="Calibri" panose="020F0502020204030204" pitchFamily="34" charset="0"/>
              </a:rPr>
              <a:t>: PARTICIPATORY COMMUNITY MAPPING 60 </a:t>
            </a:r>
          </a:p>
          <a:p>
            <a:r>
              <a:rPr lang="en-US" sz="1800" b="1" i="0" u="none" strike="noStrike" baseline="0" dirty="0">
                <a:solidFill>
                  <a:srgbClr val="000000"/>
                </a:solidFill>
                <a:latin typeface="Calibri" panose="020F0502020204030204" pitchFamily="34" charset="0"/>
              </a:rPr>
              <a:t>STEP 4</a:t>
            </a:r>
            <a:r>
              <a:rPr lang="en-US" sz="1800" b="0" i="0" u="none" strike="noStrike" baseline="0" dirty="0">
                <a:solidFill>
                  <a:srgbClr val="000000"/>
                </a:solidFill>
                <a:latin typeface="Calibri" panose="020F0502020204030204" pitchFamily="34" charset="0"/>
              </a:rPr>
              <a:t>: SERVICE PROVISION ANALYSIS 65 </a:t>
            </a:r>
          </a:p>
          <a:p>
            <a:r>
              <a:rPr lang="en-US" sz="1800" b="1" i="0" u="none" strike="noStrike" baseline="0" dirty="0">
                <a:solidFill>
                  <a:srgbClr val="000000"/>
                </a:solidFill>
                <a:latin typeface="Calibri" panose="020F0502020204030204" pitchFamily="34" charset="0"/>
              </a:rPr>
              <a:t>STEP 5</a:t>
            </a:r>
            <a:r>
              <a:rPr lang="en-US" sz="1800" b="0" i="0" u="none" strike="noStrike" baseline="0" dirty="0">
                <a:solidFill>
                  <a:srgbClr val="000000"/>
                </a:solidFill>
                <a:latin typeface="Calibri" panose="020F0502020204030204" pitchFamily="34" charset="0"/>
              </a:rPr>
              <a:t>: SEASONAL LIVELIHOODS ANALYSIS 69 </a:t>
            </a:r>
          </a:p>
          <a:p>
            <a:r>
              <a:rPr lang="en-US" sz="1800" b="1" i="0" u="none" strike="noStrike" baseline="0" dirty="0">
                <a:solidFill>
                  <a:srgbClr val="000000"/>
                </a:solidFill>
                <a:latin typeface="Calibri" panose="020F0502020204030204" pitchFamily="34" charset="0"/>
              </a:rPr>
              <a:t>STEP 6</a:t>
            </a:r>
            <a:r>
              <a:rPr lang="en-US" sz="1800" b="0" i="0" u="none" strike="noStrike" baseline="0" dirty="0">
                <a:solidFill>
                  <a:srgbClr val="000000"/>
                </a:solidFill>
                <a:latin typeface="Calibri" panose="020F0502020204030204" pitchFamily="34" charset="0"/>
              </a:rPr>
              <a:t>: ANALYSIS OF THE PSYCHOSOCIAL DIMENSION AT COMMUNITY LEVEL 73 </a:t>
            </a:r>
          </a:p>
          <a:p>
            <a:r>
              <a:rPr lang="en-US" sz="1800" b="1" i="0" u="none" strike="noStrike" baseline="0" dirty="0">
                <a:solidFill>
                  <a:srgbClr val="3EBAB3"/>
                </a:solidFill>
                <a:latin typeface="Calibri" panose="020F0502020204030204" pitchFamily="34" charset="0"/>
              </a:rPr>
              <a:t>COMPONENT 3: COMMUNITY-BASED PLANNING AND PRIORITIZATION 77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STEP 1</a:t>
            </a:r>
            <a:r>
              <a:rPr lang="en-US" sz="1800" b="0" i="0" u="none" strike="noStrike" baseline="0" dirty="0">
                <a:solidFill>
                  <a:srgbClr val="000000"/>
                </a:solidFill>
                <a:latin typeface="Calibri" panose="020F0502020204030204" pitchFamily="34" charset="0"/>
              </a:rPr>
              <a:t>: CREATING A SHARED VISION AND SETING GOALS 79 </a:t>
            </a:r>
          </a:p>
          <a:p>
            <a:r>
              <a:rPr lang="en-US" sz="1800" b="1" i="0" u="none" strike="noStrike" baseline="0" dirty="0">
                <a:solidFill>
                  <a:srgbClr val="000000"/>
                </a:solidFill>
                <a:latin typeface="Calibri" panose="020F0502020204030204" pitchFamily="34" charset="0"/>
              </a:rPr>
              <a:t>STEP 2</a:t>
            </a:r>
            <a:r>
              <a:rPr lang="en-US" sz="1800" b="0" i="0" u="none" strike="noStrike" baseline="0" dirty="0">
                <a:solidFill>
                  <a:srgbClr val="000000"/>
                </a:solidFill>
                <a:latin typeface="Calibri" panose="020F0502020204030204" pitchFamily="34" charset="0"/>
              </a:rPr>
              <a:t>: IDENTIFICATION AND PRIORITIZATION OF PROJECTS 83 </a:t>
            </a:r>
          </a:p>
          <a:p>
            <a:r>
              <a:rPr lang="en-US" sz="1800" b="1" i="0" u="none" strike="noStrike" baseline="0" dirty="0">
                <a:solidFill>
                  <a:srgbClr val="000000"/>
                </a:solidFill>
                <a:latin typeface="Calibri" panose="020F0502020204030204" pitchFamily="34" charset="0"/>
              </a:rPr>
              <a:t>STEP 3</a:t>
            </a:r>
            <a:r>
              <a:rPr lang="en-US" sz="1800" b="0" i="0" u="none" strike="noStrike" baseline="0" dirty="0">
                <a:solidFill>
                  <a:srgbClr val="000000"/>
                </a:solidFill>
                <a:latin typeface="Calibri" panose="020F0502020204030204" pitchFamily="34" charset="0"/>
              </a:rPr>
              <a:t>: COMMUNITY FEEDBACK AND APPROVAL MEETING 87 </a:t>
            </a:r>
          </a:p>
          <a:p>
            <a:r>
              <a:rPr lang="en-US" sz="1800" b="1" i="0" u="none" strike="noStrike" baseline="0" dirty="0">
                <a:solidFill>
                  <a:srgbClr val="000000"/>
                </a:solidFill>
                <a:latin typeface="Calibri" panose="020F0502020204030204" pitchFamily="34" charset="0"/>
              </a:rPr>
              <a:t>STEP 4</a:t>
            </a:r>
            <a:r>
              <a:rPr lang="en-US" sz="1800" b="0" i="0" u="none" strike="noStrike" baseline="0" dirty="0">
                <a:solidFill>
                  <a:srgbClr val="000000"/>
                </a:solidFill>
                <a:latin typeface="Calibri" panose="020F0502020204030204" pitchFamily="34" charset="0"/>
              </a:rPr>
              <a:t>: DEVELOPING COMMUNITY PROJECTS 90 </a:t>
            </a:r>
          </a:p>
          <a:p>
            <a:r>
              <a:rPr lang="en-US" sz="1800" b="1" i="0" u="none" strike="noStrike" baseline="0" dirty="0">
                <a:solidFill>
                  <a:srgbClr val="000000"/>
                </a:solidFill>
                <a:latin typeface="Calibri" panose="020F0502020204030204" pitchFamily="34" charset="0"/>
              </a:rPr>
              <a:t>STEP 5</a:t>
            </a:r>
            <a:r>
              <a:rPr lang="en-US" sz="1800" b="0" i="0" u="none" strike="noStrike" baseline="0" dirty="0">
                <a:solidFill>
                  <a:srgbClr val="000000"/>
                </a:solidFill>
                <a:latin typeface="Calibri" panose="020F0502020204030204" pitchFamily="34" charset="0"/>
              </a:rPr>
              <a:t>: STRUCTURING COMMUNITY INVOLVEMENT AND OVERSIGHT 94 </a:t>
            </a:r>
          </a:p>
          <a:p>
            <a:r>
              <a:rPr lang="en-US" sz="1800" b="1" i="0" u="none" strike="noStrike" baseline="0" dirty="0">
                <a:solidFill>
                  <a:srgbClr val="000000"/>
                </a:solidFill>
                <a:latin typeface="Calibri" panose="020F0502020204030204" pitchFamily="34" charset="0"/>
              </a:rPr>
              <a:t>STEP 6</a:t>
            </a:r>
            <a:r>
              <a:rPr lang="en-US" sz="1800" b="0" i="0" u="none" strike="noStrike" baseline="0" dirty="0">
                <a:solidFill>
                  <a:srgbClr val="000000"/>
                </a:solidFill>
                <a:latin typeface="Calibri" panose="020F0502020204030204" pitchFamily="34" charset="0"/>
              </a:rPr>
              <a:t>: TRANSPARENCY AND ACCOUNTABILITY IN COMMUNITY PROJECTS 97 </a:t>
            </a:r>
          </a:p>
          <a:p>
            <a:r>
              <a:rPr lang="en-US" sz="1800" b="1" i="0" u="none" strike="noStrike" baseline="0" dirty="0">
                <a:solidFill>
                  <a:srgbClr val="000000"/>
                </a:solidFill>
                <a:latin typeface="Calibri" panose="020F0502020204030204" pitchFamily="34" charset="0"/>
              </a:rPr>
              <a:t>STEP 7</a:t>
            </a:r>
            <a:r>
              <a:rPr lang="en-US" sz="1800" b="0" i="0" u="none" strike="noStrike" baseline="0" dirty="0">
                <a:solidFill>
                  <a:srgbClr val="000000"/>
                </a:solidFill>
                <a:latin typeface="Calibri" panose="020F0502020204030204" pitchFamily="34" charset="0"/>
              </a:rPr>
              <a:t>: LAUNCHING THE COMMUNITY ACTION PLAN </a:t>
            </a:r>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13</a:t>
            </a:fld>
            <a:endParaRPr lang="en-US"/>
          </a:p>
        </p:txBody>
      </p:sp>
    </p:spTree>
    <p:extLst>
      <p:ext uri="{BB962C8B-B14F-4D97-AF65-F5344CB8AC3E}">
        <p14:creationId xmlns:p14="http://schemas.microsoft.com/office/powerpoint/2010/main" val="30068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dirty="0" err="1"/>
              <a:t>SDGs</a:t>
            </a:r>
            <a:r>
              <a:rPr lang="es-PA" dirty="0"/>
              <a:t> </a:t>
            </a:r>
            <a:r>
              <a:rPr lang="es-PA" dirty="0" err="1"/>
              <a:t>cannot</a:t>
            </a:r>
            <a:r>
              <a:rPr lang="es-PA" dirty="0"/>
              <a:t> be </a:t>
            </a:r>
            <a:r>
              <a:rPr lang="es-PA" dirty="0" err="1"/>
              <a:t>reached</a:t>
            </a:r>
            <a:r>
              <a:rPr lang="es-PA" dirty="0"/>
              <a:t> </a:t>
            </a:r>
            <a:r>
              <a:rPr lang="es-PA" dirty="0" err="1"/>
              <a:t>without</a:t>
            </a:r>
            <a:r>
              <a:rPr lang="es-PA" dirty="0"/>
              <a:t> </a:t>
            </a:r>
            <a:r>
              <a:rPr lang="es-PA" dirty="0" err="1"/>
              <a:t>safe</a:t>
            </a:r>
            <a:r>
              <a:rPr lang="es-PA" dirty="0"/>
              <a:t>, </a:t>
            </a:r>
            <a:r>
              <a:rPr lang="es-PA" dirty="0" err="1"/>
              <a:t>orderly</a:t>
            </a:r>
            <a:r>
              <a:rPr lang="es-PA" dirty="0"/>
              <a:t> and regular Migration</a:t>
            </a:r>
          </a:p>
          <a:p>
            <a:r>
              <a:rPr lang="es-PA" dirty="0"/>
              <a:t>MS </a:t>
            </a:r>
            <a:r>
              <a:rPr lang="es-PA" dirty="0" err="1"/>
              <a:t>committed</a:t>
            </a:r>
            <a:r>
              <a:rPr lang="es-PA" dirty="0"/>
              <a:t> in the Global Compact </a:t>
            </a:r>
            <a:r>
              <a:rPr lang="es-PA" dirty="0" err="1"/>
              <a:t>for</a:t>
            </a:r>
            <a:r>
              <a:rPr lang="es-PA" dirty="0"/>
              <a:t> </a:t>
            </a:r>
            <a:r>
              <a:rPr lang="es-PA" dirty="0" err="1"/>
              <a:t>safe</a:t>
            </a:r>
            <a:r>
              <a:rPr lang="es-PA" dirty="0"/>
              <a:t>, </a:t>
            </a:r>
            <a:r>
              <a:rPr lang="es-PA" dirty="0" err="1"/>
              <a:t>orderly</a:t>
            </a:r>
            <a:r>
              <a:rPr lang="es-PA" dirty="0"/>
              <a:t> and regular Migration</a:t>
            </a:r>
          </a:p>
          <a:p>
            <a:r>
              <a:rPr lang="es-PA" dirty="0" err="1"/>
              <a:t>IOM’s</a:t>
            </a:r>
            <a:r>
              <a:rPr lang="es-PA" dirty="0"/>
              <a:t> </a:t>
            </a:r>
            <a:r>
              <a:rPr lang="es-PA" dirty="0" err="1"/>
              <a:t>Strategic</a:t>
            </a:r>
            <a:r>
              <a:rPr lang="es-PA" dirty="0"/>
              <a:t> Plan shows </a:t>
            </a:r>
            <a:r>
              <a:rPr lang="es-PA" dirty="0" err="1"/>
              <a:t>how</a:t>
            </a:r>
            <a:r>
              <a:rPr lang="es-PA" dirty="0"/>
              <a:t> the Organization can </a:t>
            </a:r>
            <a:r>
              <a:rPr lang="es-PA" dirty="0" err="1"/>
              <a:t>help</a:t>
            </a:r>
            <a:r>
              <a:rPr lang="es-PA" dirty="0"/>
              <a:t> </a:t>
            </a:r>
            <a:r>
              <a:rPr lang="es-PA" dirty="0" err="1"/>
              <a:t>deliver</a:t>
            </a:r>
            <a:r>
              <a:rPr lang="es-PA" dirty="0"/>
              <a:t> on the </a:t>
            </a:r>
            <a:r>
              <a:rPr lang="es-PA" dirty="0" err="1"/>
              <a:t>SDGs</a:t>
            </a:r>
            <a:endParaRPr lang="es-PA" dirty="0"/>
          </a:p>
          <a:p>
            <a:endParaRPr lang="es-PA" dirty="0"/>
          </a:p>
          <a:p>
            <a:r>
              <a:rPr lang="es-PA" dirty="0"/>
              <a:t>#2- Development </a:t>
            </a:r>
            <a:r>
              <a:rPr lang="es-PA" dirty="0" err="1"/>
              <a:t>approaches</a:t>
            </a:r>
            <a:r>
              <a:rPr lang="es-PA" dirty="0"/>
              <a:t> </a:t>
            </a:r>
            <a:r>
              <a:rPr lang="es-PA" dirty="0" err="1"/>
              <a:t>that</a:t>
            </a:r>
            <a:r>
              <a:rPr lang="es-PA" dirty="0"/>
              <a:t> </a:t>
            </a:r>
            <a:r>
              <a:rPr lang="es-PA" dirty="0" err="1"/>
              <a:t>integrate</a:t>
            </a:r>
            <a:r>
              <a:rPr lang="es-PA" dirty="0"/>
              <a:t> Access to </a:t>
            </a:r>
            <a:r>
              <a:rPr lang="es-PA" dirty="0" err="1"/>
              <a:t>health</a:t>
            </a:r>
            <a:r>
              <a:rPr lang="es-PA" dirty="0"/>
              <a:t>, </a:t>
            </a:r>
            <a:r>
              <a:rPr lang="es-PA" dirty="0" err="1"/>
              <a:t>education</a:t>
            </a:r>
            <a:r>
              <a:rPr lang="es-PA" dirty="0"/>
              <a:t>, </a:t>
            </a:r>
            <a:r>
              <a:rPr lang="es-PA" dirty="0" err="1"/>
              <a:t>livelihoods</a:t>
            </a:r>
            <a:r>
              <a:rPr lang="es-PA" dirty="0"/>
              <a:t> and Community-</a:t>
            </a:r>
            <a:r>
              <a:rPr lang="es-PA" dirty="0" err="1"/>
              <a:t>based</a:t>
            </a:r>
            <a:r>
              <a:rPr lang="es-PA" dirty="0"/>
              <a:t> </a:t>
            </a:r>
            <a:r>
              <a:rPr lang="es-PA" dirty="0" err="1"/>
              <a:t>protection</a:t>
            </a:r>
            <a:r>
              <a:rPr lang="es-PA" dirty="0"/>
              <a:t> to </a:t>
            </a:r>
            <a:r>
              <a:rPr lang="es-PA" dirty="0" err="1"/>
              <a:t>ensure</a:t>
            </a:r>
            <a:r>
              <a:rPr lang="es-PA" dirty="0"/>
              <a:t> </a:t>
            </a:r>
            <a:r>
              <a:rPr lang="es-PA" dirty="0" err="1"/>
              <a:t>integration</a:t>
            </a:r>
            <a:r>
              <a:rPr lang="es-PA" dirty="0"/>
              <a:t>. As </a:t>
            </a:r>
            <a:r>
              <a:rPr lang="es-PA" dirty="0" err="1"/>
              <a:t>well</a:t>
            </a:r>
            <a:r>
              <a:rPr lang="es-PA" dirty="0"/>
              <a:t> as </a:t>
            </a:r>
            <a:r>
              <a:rPr lang="es-PA" dirty="0" err="1"/>
              <a:t>work</a:t>
            </a:r>
            <a:r>
              <a:rPr lang="es-PA" dirty="0"/>
              <a:t> </a:t>
            </a:r>
            <a:r>
              <a:rPr lang="es-PA" dirty="0" err="1"/>
              <a:t>with</a:t>
            </a:r>
            <a:r>
              <a:rPr lang="es-PA" dirty="0"/>
              <a:t> </a:t>
            </a:r>
            <a:r>
              <a:rPr lang="es-PA" dirty="0" err="1"/>
              <a:t>govts</a:t>
            </a:r>
            <a:r>
              <a:rPr lang="es-PA" dirty="0"/>
              <a:t> and UN to Support </a:t>
            </a:r>
            <a:r>
              <a:rPr lang="es-PA" dirty="0" err="1"/>
              <a:t>safe</a:t>
            </a:r>
            <a:r>
              <a:rPr lang="es-PA" dirty="0"/>
              <a:t>, </a:t>
            </a:r>
            <a:r>
              <a:rPr lang="es-PA" dirty="0" err="1"/>
              <a:t>dignified</a:t>
            </a:r>
            <a:r>
              <a:rPr lang="es-PA" dirty="0"/>
              <a:t> and </a:t>
            </a:r>
            <a:r>
              <a:rPr lang="es-PA" dirty="0" err="1"/>
              <a:t>voluntary</a:t>
            </a:r>
            <a:r>
              <a:rPr lang="es-PA" dirty="0"/>
              <a:t> </a:t>
            </a:r>
            <a:r>
              <a:rPr lang="es-PA" dirty="0" err="1"/>
              <a:t>return</a:t>
            </a:r>
            <a:r>
              <a:rPr lang="es-PA" dirty="0"/>
              <a:t> and Sustainable </a:t>
            </a:r>
            <a:r>
              <a:rPr lang="es-PA" dirty="0" err="1"/>
              <a:t>integration</a:t>
            </a:r>
            <a:r>
              <a:rPr lang="es-PA" dirty="0"/>
              <a:t>. </a:t>
            </a:r>
          </a:p>
          <a:p>
            <a:endParaRPr lang="es-PA" dirty="0"/>
          </a:p>
          <a:p>
            <a:r>
              <a:rPr lang="es-PA" dirty="0"/>
              <a:t>Cross </a:t>
            </a:r>
            <a:r>
              <a:rPr lang="es-PA" dirty="0" err="1"/>
              <a:t>Cutting</a:t>
            </a:r>
            <a:r>
              <a:rPr lang="es-PA" dirty="0"/>
              <a:t> </a:t>
            </a:r>
            <a:r>
              <a:rPr lang="es-PA" dirty="0" err="1"/>
              <a:t>priorities</a:t>
            </a:r>
            <a:r>
              <a:rPr lang="es-PA" dirty="0"/>
              <a:t>: 1) </a:t>
            </a:r>
            <a:r>
              <a:rPr lang="es-PA" dirty="0" err="1"/>
              <a:t>equality</a:t>
            </a:r>
            <a:r>
              <a:rPr lang="es-PA" dirty="0"/>
              <a:t>, </a:t>
            </a:r>
            <a:r>
              <a:rPr lang="es-PA" dirty="0" err="1"/>
              <a:t>diversity</a:t>
            </a:r>
            <a:r>
              <a:rPr lang="es-PA" dirty="0"/>
              <a:t> and inclusión; 2) </a:t>
            </a:r>
            <a:r>
              <a:rPr lang="es-PA" dirty="0" err="1"/>
              <a:t>protection-centered</a:t>
            </a:r>
            <a:r>
              <a:rPr lang="es-PA" dirty="0"/>
              <a:t> </a:t>
            </a:r>
            <a:r>
              <a:rPr lang="es-PA" dirty="0" err="1"/>
              <a:t>approaches</a:t>
            </a:r>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a:t>
            </a:fld>
            <a:endParaRPr lang="en-US"/>
          </a:p>
        </p:txBody>
      </p:sp>
    </p:spTree>
    <p:extLst>
      <p:ext uri="{BB962C8B-B14F-4D97-AF65-F5344CB8AC3E}">
        <p14:creationId xmlns:p14="http://schemas.microsoft.com/office/powerpoint/2010/main" val="324305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dirty="0"/>
              <a:t>En Chile, se estima que los migrantes latinoamericanos y caribeños, a pesar de constituir solo el 6,5% de la fuerza de trabajo ocupada en 2017, contribuyeron un 11,5% al crecimiento económico entre 2009 y 2017</a:t>
            </a:r>
          </a:p>
          <a:p>
            <a:pPr marL="171450" indent="-171450">
              <a:buFontTx/>
              <a:buChar char="-"/>
            </a:pPr>
            <a:r>
              <a:rPr lang="es-ES" dirty="0"/>
              <a:t>En el caso de Costa Rica, la contribución total de la mano de obra migrante al crecimiento económico aumentó en el último decenio, pasando del 8,7% entre 1999 y 2008 al 9,3% entre 2010 y 2019</a:t>
            </a:r>
          </a:p>
          <a:p>
            <a:pPr marL="171450" indent="-171450">
              <a:buFontTx/>
              <a:buChar char="-"/>
            </a:pPr>
            <a:r>
              <a:rPr lang="es-ES" dirty="0"/>
              <a:t>Perú: contribución de la población migrante a la recaudación del Impuesto General a las Ventas (IGV), 2014-2019: de </a:t>
            </a:r>
            <a:r>
              <a:rPr lang="es-PA" dirty="0"/>
              <a:t>USD 28 </a:t>
            </a:r>
            <a:r>
              <a:rPr lang="es-PA" dirty="0" err="1"/>
              <a:t>milliones</a:t>
            </a:r>
            <a:r>
              <a:rPr lang="es-PA" dirty="0"/>
              <a:t> to USD 79 millones</a:t>
            </a:r>
          </a:p>
          <a:p>
            <a:pPr marL="171450" indent="-171450">
              <a:buFontTx/>
              <a:buChar char="-"/>
            </a:pPr>
            <a:r>
              <a:rPr lang="en-US" dirty="0" err="1"/>
              <a:t>Emprendedores</a:t>
            </a:r>
            <a:r>
              <a:rPr lang="en-US" dirty="0"/>
              <a:t> </a:t>
            </a:r>
            <a:r>
              <a:rPr lang="en-US" dirty="0" err="1"/>
              <a:t>migrantes</a:t>
            </a:r>
            <a:r>
              <a:rPr lang="en-US" dirty="0"/>
              <a:t> de 1 </a:t>
            </a:r>
            <a:r>
              <a:rPr lang="en-US" dirty="0" err="1"/>
              <a:t>nacionalidad</a:t>
            </a:r>
            <a:r>
              <a:rPr lang="en-US" dirty="0"/>
              <a:t>, have invested over USD 1.8 billion in the last decade, creating approximately 40,000 jobs in Panama</a:t>
            </a:r>
          </a:p>
          <a:p>
            <a:pPr marL="171450" indent="-171450">
              <a:buFontTx/>
              <a:buChar char="-"/>
            </a:pPr>
            <a:r>
              <a:rPr lang="es-ES" dirty="0"/>
              <a:t>Asimismo, las personas migrantes han sido indispensables en la primera línea de ocupaciones para dar respuesta a la pandemia de COVID-19, en sectores esenciales como los servicios de salud o de cuidado</a:t>
            </a:r>
            <a:r>
              <a:rPr lang="es-PA" dirty="0"/>
              <a:t>, </a:t>
            </a:r>
            <a:r>
              <a:rPr lang="es-PA" dirty="0" err="1"/>
              <a:t>distribuion</a:t>
            </a:r>
            <a:r>
              <a:rPr lang="es-PA" dirty="0"/>
              <a:t> de comidas, etc.</a:t>
            </a:r>
          </a:p>
          <a:p>
            <a:pPr marL="0" marR="0" lvl="0" indent="0">
              <a:lnSpc>
                <a:spcPct val="107000"/>
              </a:lnSpc>
              <a:spcBef>
                <a:spcPts val="0"/>
              </a:spcBef>
              <a:spcAft>
                <a:spcPts val="800"/>
              </a:spcAft>
              <a:buFont typeface="Times New Roman" panose="02020603050405020304" pitchFamily="18" charset="0"/>
              <a:buNone/>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Women in Care Sector: In LAC, unpaid care work is equivalent to 21% of GDP, with women contributing three-fourths of this share.</a:t>
            </a:r>
          </a:p>
          <a:p>
            <a:pPr marL="0" marR="0" lvl="0" indent="0">
              <a:lnSpc>
                <a:spcPct val="107000"/>
              </a:lnSpc>
              <a:spcBef>
                <a:spcPts val="0"/>
              </a:spcBef>
              <a:spcAft>
                <a:spcPts val="800"/>
              </a:spcAft>
              <a:buFont typeface="Times New Roman" panose="02020603050405020304" pitchFamily="18" charset="0"/>
              <a:buNone/>
              <a:tabLst>
                <a:tab pos="457200" algn="l"/>
              </a:tabLst>
            </a:pPr>
            <a:r>
              <a:rPr lang="es-PA" sz="1800" kern="100" dirty="0">
                <a:effectLst/>
                <a:latin typeface="Aptos" panose="020B0004020202020204" pitchFamily="34" charset="0"/>
                <a:ea typeface="Aptos" panose="020B0004020202020204" pitchFamily="34" charset="0"/>
                <a:cs typeface="Times New Roman" panose="02020603050405020304" pitchFamily="18" charset="0"/>
              </a:rPr>
              <a:t>- </a:t>
            </a:r>
            <a:r>
              <a:rPr lang="es-PA" sz="1800" kern="100" dirty="0" err="1">
                <a:effectLst/>
                <a:latin typeface="Aptos" panose="020B0004020202020204" pitchFamily="34" charset="0"/>
                <a:ea typeface="Aptos" panose="020B0004020202020204" pitchFamily="34" charset="0"/>
                <a:cs typeface="Times New Roman" panose="02020603050405020304" pitchFamily="18" charset="0"/>
              </a:rPr>
              <a:t>Women</a:t>
            </a:r>
            <a:r>
              <a:rPr lang="es-PA" sz="1800" kern="100" dirty="0">
                <a:effectLst/>
                <a:latin typeface="Aptos" panose="020B0004020202020204" pitchFamily="34" charset="0"/>
                <a:ea typeface="Aptos" panose="020B0004020202020204" pitchFamily="34" charset="0"/>
                <a:cs typeface="Times New Roman" panose="02020603050405020304" pitchFamily="18" charset="0"/>
              </a:rPr>
              <a:t> Who </a:t>
            </a:r>
            <a:r>
              <a:rPr lang="es-PA" sz="1800" kern="100" dirty="0" err="1">
                <a:effectLst/>
                <a:latin typeface="Aptos" panose="020B0004020202020204" pitchFamily="34" charset="0"/>
                <a:ea typeface="Aptos" panose="020B0004020202020204" pitchFamily="34" charset="0"/>
                <a:cs typeface="Times New Roman" panose="02020603050405020304" pitchFamily="18" charset="0"/>
              </a:rPr>
              <a:t>Code</a:t>
            </a:r>
            <a:r>
              <a:rPr lang="es-PA" sz="1800" kern="100" dirty="0">
                <a:effectLst/>
                <a:latin typeface="Aptos" panose="020B0004020202020204" pitchFamily="34" charset="0"/>
                <a:ea typeface="Aptos" panose="020B0004020202020204" pitchFamily="34" charset="0"/>
                <a:cs typeface="Times New Roman" panose="02020603050405020304" pitchFamily="18" charset="0"/>
              </a:rPr>
              <a:t>: </a:t>
            </a:r>
            <a:r>
              <a:rPr lang="es-PA" sz="1800" kern="100" dirty="0">
                <a:solidFill>
                  <a:srgbClr val="2021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oportunidades a las mujeres para sobresalir en carreras de </a:t>
            </a:r>
            <a:r>
              <a:rPr lang="es-PA" sz="1800" u="none" strike="noStrike" kern="100" dirty="0">
                <a:solidFill>
                  <a:srgbClr val="0000FF"/>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hlinkClick r:id="rId3" tooltip="Tecnología"/>
              </a:rPr>
              <a:t>tecnología</a:t>
            </a:r>
            <a:r>
              <a:rPr lang="es-PA" sz="1800" kern="100" dirty="0">
                <a:solidFill>
                  <a:srgbClr val="2021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y </a:t>
            </a:r>
            <a:r>
              <a:rPr lang="es-PA" sz="1800" u="none" strike="noStrike" kern="100" dirty="0">
                <a:solidFill>
                  <a:srgbClr val="0000FF"/>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hlinkClick r:id="rId4" tooltip="Programación"/>
              </a:rPr>
              <a:t>programación</a:t>
            </a:r>
            <a:r>
              <a:rPr lang="es-PA" sz="1800" kern="100" dirty="0">
                <a:solidFill>
                  <a:srgbClr val="2021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mediante la creación de una comunidad y una bolsa de empleo;  entrenamiento, evaluaciones profesionales, reuniones, becas y talleres, además de mentorías. En el 2013 la organización se triplicó y llegó a ser una de la mayores comunidades del mundo de </a:t>
            </a:r>
            <a:r>
              <a:rPr lang="es-PA" sz="1800" u="sng" kern="100" dirty="0">
                <a:solidFill>
                  <a:srgbClr val="0000FF"/>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hlinkClick r:id="rId5"/>
              </a:rPr>
              <a:t>mujeres en ingeniería</a:t>
            </a:r>
            <a:r>
              <a:rPr lang="es-PA" sz="1800" kern="100" dirty="0">
                <a:solidFill>
                  <a:srgbClr val="2021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En mas de 20 </a:t>
            </a:r>
            <a:r>
              <a:rPr lang="es-PA" sz="1800" kern="100" dirty="0" err="1">
                <a:solidFill>
                  <a:srgbClr val="2021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paises</a:t>
            </a:r>
            <a:r>
              <a:rPr lang="es-PA" sz="1800" kern="100" dirty="0">
                <a:solidFill>
                  <a:srgbClr val="2021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y 60 ciudades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6</a:t>
            </a:fld>
            <a:endParaRPr lang="en-US"/>
          </a:p>
        </p:txBody>
      </p:sp>
    </p:spTree>
    <p:extLst>
      <p:ext uri="{BB962C8B-B14F-4D97-AF65-F5344CB8AC3E}">
        <p14:creationId xmlns:p14="http://schemas.microsoft.com/office/powerpoint/2010/main" val="13232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dirty="0" err="1"/>
              <a:t>This</a:t>
            </a:r>
            <a:r>
              <a:rPr lang="es-PA" dirty="0"/>
              <a:t> </a:t>
            </a:r>
            <a:r>
              <a:rPr lang="es-PA" dirty="0" err="1"/>
              <a:t>info</a:t>
            </a:r>
            <a:r>
              <a:rPr lang="es-PA" dirty="0"/>
              <a:t> </a:t>
            </a:r>
            <a:r>
              <a:rPr lang="es-PA" dirty="0" err="1"/>
              <a:t>is</a:t>
            </a:r>
            <a:r>
              <a:rPr lang="es-PA" dirty="0"/>
              <a:t> </a:t>
            </a:r>
            <a:r>
              <a:rPr lang="es-PA" dirty="0" err="1"/>
              <a:t>from</a:t>
            </a:r>
            <a:r>
              <a:rPr lang="es-PA" dirty="0"/>
              <a:t> the BID, PNUD; OECD 2023 </a:t>
            </a:r>
            <a:r>
              <a:rPr lang="es-PA" dirty="0" err="1"/>
              <a:t>report</a:t>
            </a:r>
            <a:r>
              <a:rPr lang="es-PA" dirty="0"/>
              <a:t> (https://blogs.iadb.org/migracion/es/como-les-va-a-las-mujeres-migrantes-en-america-latina-y-el-caribe/) and </a:t>
            </a:r>
            <a:r>
              <a:rPr lang="es-PA" dirty="0" err="1"/>
              <a:t>also</a:t>
            </a:r>
            <a:r>
              <a:rPr lang="es-PA" dirty="0"/>
              <a:t> the regional </a:t>
            </a:r>
            <a:r>
              <a:rPr lang="es-PA" dirty="0" err="1"/>
              <a:t>integration</a:t>
            </a:r>
            <a:r>
              <a:rPr lang="es-PA" dirty="0"/>
              <a:t> </a:t>
            </a:r>
            <a:r>
              <a:rPr lang="es-PA" dirty="0" err="1"/>
              <a:t>strategy</a:t>
            </a:r>
            <a:endParaRPr lang="es-PA" dirty="0"/>
          </a:p>
          <a:p>
            <a:endParaRPr lang="es-PA" dirty="0"/>
          </a:p>
          <a:p>
            <a:r>
              <a:rPr lang="es-PA" dirty="0"/>
              <a:t>WMR 2024</a:t>
            </a:r>
          </a:p>
          <a:p>
            <a:pPr marL="171450" indent="-171450">
              <a:buFontTx/>
              <a:buChar char="-"/>
            </a:pPr>
            <a:r>
              <a:rPr lang="en-US" b="0" i="0" dirty="0">
                <a:solidFill>
                  <a:srgbClr val="1E1E1E"/>
                </a:solidFill>
                <a:effectLst/>
                <a:highlight>
                  <a:srgbClr val="FFFFFF"/>
                </a:highlight>
                <a:latin typeface="Open Sans" panose="020B0606030504020204" pitchFamily="34" charset="0"/>
              </a:rPr>
              <a:t>11 million migrants in Latin America and the Caribbean originated from other countries in the region.</a:t>
            </a:r>
            <a:endParaRPr lang="es-PA" b="0" i="0" dirty="0">
              <a:solidFill>
                <a:srgbClr val="1E1E1E"/>
              </a:solidFill>
              <a:effectLst/>
              <a:highlight>
                <a:srgbClr val="FFFFFF"/>
              </a:highlight>
              <a:latin typeface="Open Sans" panose="020B0606030504020204" pitchFamily="34" charset="0"/>
            </a:endParaRPr>
          </a:p>
          <a:p>
            <a:pPr marL="171450" indent="-171450">
              <a:buFontTx/>
              <a:buChar char="-"/>
            </a:pPr>
            <a:r>
              <a:rPr lang="en-US" b="0" i="0" dirty="0">
                <a:solidFill>
                  <a:srgbClr val="1E1E1E"/>
                </a:solidFill>
                <a:effectLst/>
                <a:highlight>
                  <a:srgbClr val="FFFFFF"/>
                </a:highlight>
                <a:latin typeface="Open Sans" panose="020B0606030504020204" pitchFamily="34" charset="0"/>
              </a:rPr>
              <a:t>The proportion of female and male migrants in Latin America and the Caribbean is largely about equal in the top countries of destination. The exception is the Dominican Republic, where the share of male immigrants is significantly higher than that of females. Among the top countries of origin, most have a slightly higher share of female than male emigrants, with countries such as the Dominican Republic, Brazil and Peru having the largest proportions.</a:t>
            </a:r>
          </a:p>
          <a:p>
            <a:pPr marL="0" indent="0">
              <a:buFontTx/>
              <a:buNone/>
            </a:pPr>
            <a:endParaRPr lang="en-US" b="0" i="0" dirty="0">
              <a:solidFill>
                <a:srgbClr val="1E1E1E"/>
              </a:solidFill>
              <a:effectLst/>
              <a:highlight>
                <a:srgbClr val="FFFFFF"/>
              </a:highlight>
              <a:latin typeface="Open Sans" panose="020B0606030504020204" pitchFamily="34" charset="0"/>
            </a:endParaRPr>
          </a:p>
          <a:p>
            <a:pPr marL="0" indent="0">
              <a:buFontTx/>
              <a:buNone/>
            </a:pPr>
            <a:r>
              <a:rPr lang="en-US" b="0" i="0" dirty="0">
                <a:solidFill>
                  <a:srgbClr val="1E1E1E"/>
                </a:solidFill>
                <a:effectLst/>
                <a:highlight>
                  <a:srgbClr val="FFFFFF"/>
                </a:highlight>
                <a:latin typeface="Open Sans" panose="020B0606030504020204" pitchFamily="34" charset="0"/>
              </a:rPr>
              <a:t>Gender</a:t>
            </a:r>
          </a:p>
          <a:p>
            <a:pPr marL="171450" indent="-171450">
              <a:buFontTx/>
              <a:buChar char="-"/>
            </a:pPr>
            <a:r>
              <a:rPr lang="en-US" b="0" i="0" dirty="0">
                <a:solidFill>
                  <a:srgbClr val="1E1E1E"/>
                </a:solidFill>
                <a:effectLst/>
                <a:highlight>
                  <a:srgbClr val="FFFFFF"/>
                </a:highlight>
                <a:latin typeface="Open Sans" panose="020B0606030504020204" pitchFamily="34" charset="0"/>
              </a:rPr>
              <a:t>the share of female migrants has been decreasing since 2000, from 49.4 per cent to 48.1 per cent. The gap between female and male international migrants increased from 1.2 percentage points in 2000 to 3.8 percentage points in 2020.</a:t>
            </a:r>
          </a:p>
          <a:p>
            <a:pPr marL="171450" indent="-171450">
              <a:buFontTx/>
              <a:buChar char="-"/>
            </a:pPr>
            <a:r>
              <a:rPr lang="en-US" b="0" i="0" dirty="0">
                <a:solidFill>
                  <a:srgbClr val="1E1E1E"/>
                </a:solidFill>
                <a:effectLst/>
                <a:highlight>
                  <a:srgbClr val="FFFFFF"/>
                </a:highlight>
                <a:latin typeface="Open Sans" panose="020B0606030504020204" pitchFamily="34" charset="0"/>
              </a:rPr>
              <a:t>though the number of female migrants has increased over the years, migration is not more feminized. </a:t>
            </a:r>
          </a:p>
          <a:p>
            <a:pPr marL="171450" indent="-171450">
              <a:buFontTx/>
              <a:buChar char="-"/>
            </a:pPr>
            <a:r>
              <a:rPr lang="en-US" b="0" i="0" dirty="0">
                <a:solidFill>
                  <a:srgbClr val="1E1E1E"/>
                </a:solidFill>
                <a:effectLst/>
                <a:highlight>
                  <a:srgbClr val="FFFFFF"/>
                </a:highlight>
                <a:latin typeface="Open Sans" panose="020B0606030504020204" pitchFamily="34" charset="0"/>
              </a:rPr>
              <a:t>there has been no marked feminization of migration for the past three decades, except, to a certain extent, for emigrants from Latin America and the Caribbean and immigrants to North America. </a:t>
            </a:r>
          </a:p>
          <a:p>
            <a:pPr marL="171450" indent="-171450">
              <a:buFontTx/>
              <a:buChar char="-"/>
            </a:pPr>
            <a:r>
              <a:rPr lang="en-US" b="0" i="0" dirty="0" err="1">
                <a:solidFill>
                  <a:srgbClr val="1E1E1E"/>
                </a:solidFill>
                <a:effectLst/>
                <a:highlight>
                  <a:srgbClr val="FFFFFF"/>
                </a:highlight>
                <a:latin typeface="Open Sans" panose="020B0606030504020204" pitchFamily="34" charset="0"/>
              </a:rPr>
              <a:t>labour</a:t>
            </a:r>
            <a:r>
              <a:rPr lang="en-US" b="0" i="0" dirty="0">
                <a:solidFill>
                  <a:srgbClr val="1E1E1E"/>
                </a:solidFill>
                <a:effectLst/>
                <a:highlight>
                  <a:srgbClr val="FFFFFF"/>
                </a:highlight>
                <a:latin typeface="Open Sans" panose="020B0606030504020204" pitchFamily="34" charset="0"/>
              </a:rPr>
              <a:t> migration constitutes the main form of migration </a:t>
            </a:r>
            <a:r>
              <a:rPr lang="es-PA" b="0" i="0" dirty="0">
                <a:solidFill>
                  <a:srgbClr val="1E1E1E"/>
                </a:solidFill>
                <a:effectLst/>
                <a:highlight>
                  <a:srgbClr val="FFFFFF"/>
                </a:highlight>
                <a:latin typeface="Open Sans" panose="020B0606030504020204" pitchFamily="34" charset="0"/>
              </a:rPr>
              <a:t>– 59% are </a:t>
            </a:r>
            <a:r>
              <a:rPr lang="es-PA" b="0" i="0" dirty="0" err="1">
                <a:solidFill>
                  <a:srgbClr val="1E1E1E"/>
                </a:solidFill>
                <a:effectLst/>
                <a:highlight>
                  <a:srgbClr val="FFFFFF"/>
                </a:highlight>
                <a:latin typeface="Open Sans" panose="020B0606030504020204" pitchFamily="34" charset="0"/>
              </a:rPr>
              <a:t>men</a:t>
            </a:r>
            <a:r>
              <a:rPr lang="es-PA" b="0" i="0" dirty="0">
                <a:solidFill>
                  <a:srgbClr val="1E1E1E"/>
                </a:solidFill>
                <a:effectLst/>
                <a:highlight>
                  <a:srgbClr val="FFFFFF"/>
                </a:highlight>
                <a:latin typeface="Open Sans" panose="020B0606030504020204" pitchFamily="34" charset="0"/>
              </a:rPr>
              <a:t>; 41% </a:t>
            </a:r>
            <a:r>
              <a:rPr lang="es-PA" b="0" i="0" dirty="0" err="1">
                <a:solidFill>
                  <a:srgbClr val="1E1E1E"/>
                </a:solidFill>
                <a:effectLst/>
                <a:highlight>
                  <a:srgbClr val="FFFFFF"/>
                </a:highlight>
                <a:latin typeface="Open Sans" panose="020B0606030504020204" pitchFamily="34" charset="0"/>
              </a:rPr>
              <a:t>women</a:t>
            </a:r>
            <a:r>
              <a:rPr lang="es-PA" b="0" i="0" dirty="0">
                <a:solidFill>
                  <a:srgbClr val="1E1E1E"/>
                </a:solidFill>
                <a:effectLst/>
                <a:highlight>
                  <a:srgbClr val="FFFFFF"/>
                </a:highlight>
                <a:latin typeface="Open Sans" panose="020B0606030504020204" pitchFamily="34" charset="0"/>
              </a:rPr>
              <a:t> – </a:t>
            </a:r>
            <a:r>
              <a:rPr lang="es-PA" b="0" i="0" dirty="0" err="1">
                <a:solidFill>
                  <a:srgbClr val="1E1E1E"/>
                </a:solidFill>
                <a:effectLst/>
                <a:highlight>
                  <a:srgbClr val="FFFFFF"/>
                </a:highlight>
                <a:latin typeface="Open Sans" panose="020B0606030504020204" pitchFamily="34" charset="0"/>
              </a:rPr>
              <a:t>large</a:t>
            </a:r>
            <a:r>
              <a:rPr lang="es-PA" b="0" i="0" dirty="0">
                <a:solidFill>
                  <a:srgbClr val="1E1E1E"/>
                </a:solidFill>
                <a:effectLst/>
                <a:highlight>
                  <a:srgbClr val="FFFFFF"/>
                </a:highlight>
                <a:latin typeface="Open Sans" panose="020B0606030504020204" pitchFamily="34" charset="0"/>
              </a:rPr>
              <a:t> </a:t>
            </a:r>
            <a:r>
              <a:rPr lang="es-PA" b="0" i="0" dirty="0" err="1">
                <a:solidFill>
                  <a:srgbClr val="1E1E1E"/>
                </a:solidFill>
                <a:effectLst/>
                <a:highlight>
                  <a:srgbClr val="FFFFFF"/>
                </a:highlight>
                <a:latin typeface="Open Sans" panose="020B0606030504020204" pitchFamily="34" charset="0"/>
              </a:rPr>
              <a:t>gender</a:t>
            </a:r>
            <a:r>
              <a:rPr lang="es-PA" b="0" i="0" dirty="0">
                <a:solidFill>
                  <a:srgbClr val="1E1E1E"/>
                </a:solidFill>
                <a:effectLst/>
                <a:highlight>
                  <a:srgbClr val="FFFFFF"/>
                </a:highlight>
                <a:latin typeface="Open Sans" panose="020B0606030504020204" pitchFamily="34" charset="0"/>
              </a:rPr>
              <a:t> gap</a:t>
            </a:r>
            <a:endParaRPr lang="en-US" b="0" i="0" dirty="0">
              <a:solidFill>
                <a:srgbClr val="1E1E1E"/>
              </a:solidFill>
              <a:effectLst/>
              <a:highlight>
                <a:srgbClr val="FFFFFF"/>
              </a:highlight>
              <a:latin typeface="Open Sans" panose="020B0606030504020204" pitchFamily="34" charset="0"/>
            </a:endParaRPr>
          </a:p>
          <a:p>
            <a:pPr marL="171450" indent="-171450">
              <a:buFontTx/>
              <a:buChar char="-"/>
            </a:pPr>
            <a:r>
              <a:rPr lang="en-US" b="0" i="0" dirty="0">
                <a:solidFill>
                  <a:srgbClr val="1E1E1E"/>
                </a:solidFill>
                <a:effectLst/>
                <a:highlight>
                  <a:srgbClr val="FFFFFF"/>
                </a:highlight>
                <a:latin typeface="Open Sans" panose="020B0606030504020204" pitchFamily="34" charset="0"/>
              </a:rPr>
              <a:t> For female migrant workers, their main destinations and the top migration corridors reflect the high prevalence of female migrants in the service sector, especially in domestic work and as health-care workers. </a:t>
            </a:r>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7</a:t>
            </a:fld>
            <a:endParaRPr lang="en-US"/>
          </a:p>
        </p:txBody>
      </p:sp>
    </p:spTree>
    <p:extLst>
      <p:ext uri="{BB962C8B-B14F-4D97-AF65-F5344CB8AC3E}">
        <p14:creationId xmlns:p14="http://schemas.microsoft.com/office/powerpoint/2010/main" val="332013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err="1"/>
              <a:t>These</a:t>
            </a:r>
            <a:r>
              <a:rPr lang="es-PA"/>
              <a:t> Key </a:t>
            </a:r>
            <a:r>
              <a:rPr lang="es-PA" err="1"/>
              <a:t>findings</a:t>
            </a:r>
            <a:r>
              <a:rPr lang="es-PA"/>
              <a:t> are </a:t>
            </a:r>
            <a:r>
              <a:rPr lang="es-PA" err="1"/>
              <a:t>from</a:t>
            </a:r>
            <a:r>
              <a:rPr lang="es-PA"/>
              <a:t> the </a:t>
            </a:r>
            <a:r>
              <a:rPr lang="es-PA" err="1"/>
              <a:t>report</a:t>
            </a:r>
            <a:r>
              <a:rPr lang="es-PA"/>
              <a:t> </a:t>
            </a:r>
            <a:r>
              <a:rPr lang="es-PA" err="1"/>
              <a:t>we</a:t>
            </a:r>
            <a:r>
              <a:rPr lang="es-PA"/>
              <a:t> </a:t>
            </a:r>
            <a:r>
              <a:rPr lang="es-PA" err="1"/>
              <a:t>published</a:t>
            </a:r>
            <a:r>
              <a:rPr lang="es-PA"/>
              <a:t> </a:t>
            </a:r>
            <a:r>
              <a:rPr lang="es-PA" err="1"/>
              <a:t>last</a:t>
            </a:r>
            <a:r>
              <a:rPr lang="es-PA"/>
              <a:t> </a:t>
            </a:r>
            <a:r>
              <a:rPr lang="es-PA" err="1"/>
              <a:t>year</a:t>
            </a:r>
            <a:r>
              <a:rPr lang="es-PA"/>
              <a:t> on </a:t>
            </a:r>
            <a:r>
              <a:rPr lang="es-PA" err="1"/>
              <a:t>policies</a:t>
            </a:r>
            <a:r>
              <a:rPr lang="es-PA"/>
              <a:t> and </a:t>
            </a:r>
            <a:r>
              <a:rPr lang="es-PA" err="1"/>
              <a:t>barriers</a:t>
            </a:r>
            <a:r>
              <a:rPr lang="es-PA"/>
              <a:t> to </a:t>
            </a:r>
            <a:r>
              <a:rPr lang="es-PA" err="1"/>
              <a:t>regularization</a:t>
            </a:r>
            <a:r>
              <a:rPr lang="es-PA"/>
              <a:t> and </a:t>
            </a:r>
            <a:r>
              <a:rPr lang="es-PA" err="1"/>
              <a:t>integration</a:t>
            </a:r>
            <a:r>
              <a:rPr lang="es-PA"/>
              <a:t> of </a:t>
            </a:r>
            <a:r>
              <a:rPr lang="es-PA" err="1"/>
              <a:t>migrants</a:t>
            </a:r>
            <a:r>
              <a:rPr lang="es-PA"/>
              <a:t> in </a:t>
            </a:r>
            <a:r>
              <a:rPr lang="es-PA" err="1"/>
              <a:t>situations</a:t>
            </a:r>
            <a:r>
              <a:rPr lang="es-PA"/>
              <a:t> of </a:t>
            </a:r>
            <a:r>
              <a:rPr lang="es-PA" err="1"/>
              <a:t>vulnerability</a:t>
            </a:r>
            <a:r>
              <a:rPr lang="es-PA"/>
              <a:t>, </a:t>
            </a:r>
            <a:r>
              <a:rPr lang="es-PA" err="1"/>
              <a:t>with</a:t>
            </a:r>
            <a:r>
              <a:rPr lang="es-PA"/>
              <a:t> a </a:t>
            </a:r>
            <a:r>
              <a:rPr lang="es-PA" err="1"/>
              <a:t>focus</a:t>
            </a:r>
            <a:r>
              <a:rPr lang="es-PA"/>
              <a:t> on GBV </a:t>
            </a:r>
            <a:r>
              <a:rPr lang="es-PA" err="1"/>
              <a:t>survivors</a:t>
            </a:r>
            <a:r>
              <a:rPr lang="es-PA"/>
              <a:t> and </a:t>
            </a:r>
            <a:r>
              <a:rPr lang="es-PA" err="1"/>
              <a:t>VoT</a:t>
            </a:r>
            <a:r>
              <a:rPr lang="es-PA"/>
              <a:t>, in Colombia, Costa Rica, </a:t>
            </a:r>
            <a:r>
              <a:rPr lang="es-PA" err="1"/>
              <a:t>Peru</a:t>
            </a:r>
            <a:r>
              <a:rPr lang="es-PA"/>
              <a:t> and Ecuador. </a:t>
            </a:r>
            <a:endParaRPr lang="en-US"/>
          </a:p>
        </p:txBody>
      </p:sp>
      <p:sp>
        <p:nvSpPr>
          <p:cNvPr id="4" name="Slide Number Placeholder 3"/>
          <p:cNvSpPr>
            <a:spLocks noGrp="1"/>
          </p:cNvSpPr>
          <p:nvPr>
            <p:ph type="sldNum" sz="quarter" idx="5"/>
          </p:nvPr>
        </p:nvSpPr>
        <p:spPr/>
        <p:txBody>
          <a:bodyPr/>
          <a:lstStyle/>
          <a:p>
            <a:fld id="{95523CC8-AFAD-CE4D-A9C6-54616C9F9D5A}" type="slidenum">
              <a:rPr lang="en-US" smtClean="0"/>
              <a:t>8</a:t>
            </a:fld>
            <a:endParaRPr lang="en-US"/>
          </a:p>
        </p:txBody>
      </p:sp>
    </p:spTree>
    <p:extLst>
      <p:ext uri="{BB962C8B-B14F-4D97-AF65-F5344CB8AC3E}">
        <p14:creationId xmlns:p14="http://schemas.microsoft.com/office/powerpoint/2010/main" val="98785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highlight>
                  <a:srgbClr val="F5F5F5"/>
                </a:highlight>
                <a:latin typeface="Gill Sans Nova" panose="020B0602020104020203" pitchFamily="34" charset="0"/>
              </a:rPr>
              <a:t>Number of jobs created by the green transition ranges from 25 million by 2030 to 300 million by 2050</a:t>
            </a:r>
            <a:r>
              <a:rPr lang="en-US" sz="1800" b="0" i="0" dirty="0">
                <a:solidFill>
                  <a:srgbClr val="000000"/>
                </a:solidFill>
                <a:effectLst/>
                <a:highlight>
                  <a:srgbClr val="F5F5F5"/>
                </a:highlight>
                <a:latin typeface="Gill Sans Nova" panose="020B0602020104020203" pitchFamily="34" charset="0"/>
              </a:rPr>
              <a:t>​</a:t>
            </a:r>
            <a:endParaRPr lang="en-US" b="0" i="0" dirty="0">
              <a:solidFill>
                <a:srgbClr val="000000"/>
              </a:solidFill>
              <a:effectLst/>
              <a:highlight>
                <a:srgbClr val="F5F5F5"/>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9</a:t>
            </a:fld>
            <a:endParaRPr lang="en-US"/>
          </a:p>
        </p:txBody>
      </p:sp>
    </p:spTree>
    <p:extLst>
      <p:ext uri="{BB962C8B-B14F-4D97-AF65-F5344CB8AC3E}">
        <p14:creationId xmlns:p14="http://schemas.microsoft.com/office/powerpoint/2010/main" val="89811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a:solidFill>
                  <a:srgbClr val="273845"/>
                </a:solidFill>
                <a:latin typeface="GillSansNova-Book"/>
              </a:rPr>
              <a:t>Planning Guide: Migrant Women and Livelihoods (UNDP, IOM, ILO)</a:t>
            </a:r>
          </a:p>
          <a:p>
            <a:pPr marL="0" indent="0">
              <a:buNone/>
            </a:pPr>
            <a:endParaRPr lang="en-US" sz="1600">
              <a:solidFill>
                <a:srgbClr val="273845"/>
              </a:solidFill>
              <a:latin typeface="GillSansNova-Book"/>
            </a:endParaRPr>
          </a:p>
          <a:p>
            <a:pPr marL="457200" indent="-457200">
              <a:buAutoNum type="arabicPeriod"/>
            </a:pPr>
            <a:r>
              <a:rPr lang="es-ES" sz="1600">
                <a:solidFill>
                  <a:srgbClr val="273845"/>
                </a:solidFill>
                <a:latin typeface="GillSansNova-Book"/>
              </a:rPr>
              <a:t>Contexto de movilidad humana: temas relevantes a los derechos y empoderamiento de las mujeres</a:t>
            </a:r>
          </a:p>
          <a:p>
            <a:pPr marL="457200" indent="-457200">
              <a:buAutoNum type="arabicPeriod"/>
            </a:pPr>
            <a:r>
              <a:rPr lang="es-ES" sz="1600">
                <a:solidFill>
                  <a:srgbClr val="273845"/>
                </a:solidFill>
                <a:latin typeface="GillSansNova-Book"/>
              </a:rPr>
              <a:t>Marco conceptual y puntos de entrada: mujeres migrantes y medios de vida</a:t>
            </a:r>
          </a:p>
          <a:p>
            <a:pPr marL="914400" lvl="1" indent="-457200">
              <a:buFont typeface="+mj-lt"/>
              <a:buAutoNum type="romanLcPeriod"/>
            </a:pPr>
            <a:r>
              <a:rPr lang="es-ES" sz="1600">
                <a:solidFill>
                  <a:srgbClr val="273845"/>
                </a:solidFill>
                <a:latin typeface="GillSansNova-Book"/>
              </a:rPr>
              <a:t>Igualdad de género y empoderamiento de las mujeres</a:t>
            </a:r>
          </a:p>
          <a:p>
            <a:pPr marL="914400" lvl="1" indent="-457200">
              <a:buFont typeface="+mj-lt"/>
              <a:buAutoNum type="romanLcPeriod"/>
            </a:pPr>
            <a:r>
              <a:rPr lang="es-ES" sz="1600"/>
              <a:t>Medios de vida sostenible (MDV)</a:t>
            </a:r>
            <a:endParaRPr lang="es-ES" sz="1600">
              <a:solidFill>
                <a:srgbClr val="273845"/>
              </a:solidFill>
              <a:latin typeface="GillSansNova-Book"/>
            </a:endParaRPr>
          </a:p>
          <a:p>
            <a:pPr marL="914400" lvl="1" indent="-457200">
              <a:buFont typeface="+mj-lt"/>
              <a:buAutoNum type="romanLcPeriod"/>
            </a:pPr>
            <a:r>
              <a:rPr lang="es-ES" sz="1600"/>
              <a:t>Puntos de entrada para la sostenibilidad de la vida de las mujeres migrantes</a:t>
            </a:r>
            <a:endParaRPr lang="es-ES" sz="1600">
              <a:solidFill>
                <a:srgbClr val="273845"/>
              </a:solidFill>
              <a:latin typeface="GillSansNova-Book"/>
            </a:endParaRPr>
          </a:p>
          <a:p>
            <a:pPr marL="914400" lvl="1" indent="-457200">
              <a:buFont typeface="+mj-lt"/>
              <a:buAutoNum type="romanLcPeriod"/>
            </a:pPr>
            <a:r>
              <a:rPr lang="es-ES" sz="1600"/>
              <a:t>Prioridades de respuesta ante el impacto del COVID-19</a:t>
            </a:r>
            <a:endParaRPr lang="es-ES" sz="1600">
              <a:solidFill>
                <a:srgbClr val="273845"/>
              </a:solidFill>
              <a:latin typeface="GillSansNova-Book"/>
            </a:endParaRPr>
          </a:p>
          <a:p>
            <a:pPr marL="457200" indent="-457200">
              <a:buAutoNum type="arabicPeriod"/>
            </a:pPr>
            <a:r>
              <a:rPr lang="es-ES" sz="1600"/>
              <a:t>Planificación con perspectiva de género: ¿cómo diseñar planes, programas y proyectos?</a:t>
            </a:r>
          </a:p>
          <a:p>
            <a:pPr marL="914400" lvl="1" indent="-457200">
              <a:buFont typeface="+mj-lt"/>
              <a:buAutoNum type="romanLcPeriod"/>
            </a:pPr>
            <a:r>
              <a:rPr lang="es-ES" sz="1600">
                <a:solidFill>
                  <a:srgbClr val="273845"/>
                </a:solidFill>
                <a:latin typeface="GillSansNova-Book"/>
              </a:rPr>
              <a:t>Planificación, igualdad de género y desarrollo</a:t>
            </a:r>
          </a:p>
          <a:p>
            <a:pPr marL="914400" lvl="1" indent="-457200">
              <a:buFont typeface="+mj-lt"/>
              <a:buAutoNum type="romanLcPeriod"/>
            </a:pPr>
            <a:r>
              <a:rPr lang="es-ES" sz="1600"/>
              <a:t>Enfoque de la planificación: teoría del cambio y metodología de marco lógico </a:t>
            </a:r>
          </a:p>
          <a:p>
            <a:pPr marL="914400" lvl="1" indent="-457200">
              <a:buFont typeface="+mj-lt"/>
              <a:buAutoNum type="romanLcPeriod"/>
            </a:pPr>
            <a:r>
              <a:rPr lang="es-ES" sz="1600"/>
              <a:t>Fases del proceso de planificación</a:t>
            </a:r>
          </a:p>
          <a:p>
            <a:pPr marL="914400" lvl="1" indent="-457200">
              <a:buFont typeface="+mj-lt"/>
              <a:buAutoNum type="romanLcPeriod"/>
            </a:pPr>
            <a:r>
              <a:rPr lang="es-ES" sz="1600"/>
              <a:t>Implementación: algunas recomendaciones para el ámbito nacional y local</a:t>
            </a:r>
            <a:endParaRPr lang="es-ES" sz="1600">
              <a:solidFill>
                <a:srgbClr val="273845"/>
              </a:solidFill>
              <a:latin typeface="GillSansNova-Book"/>
            </a:endParaRPr>
          </a:p>
          <a:p>
            <a:endParaRPr lang="en-US"/>
          </a:p>
        </p:txBody>
      </p:sp>
      <p:sp>
        <p:nvSpPr>
          <p:cNvPr id="4" name="Slide Number Placeholder 3"/>
          <p:cNvSpPr>
            <a:spLocks noGrp="1"/>
          </p:cNvSpPr>
          <p:nvPr>
            <p:ph type="sldNum" sz="quarter" idx="5"/>
          </p:nvPr>
        </p:nvSpPr>
        <p:spPr/>
        <p:txBody>
          <a:bodyPr/>
          <a:lstStyle/>
          <a:p>
            <a:fld id="{95523CC8-AFAD-CE4D-A9C6-54616C9F9D5A}" type="slidenum">
              <a:rPr lang="en-US" smtClean="0"/>
              <a:t>10</a:t>
            </a:fld>
            <a:endParaRPr lang="en-US"/>
          </a:p>
        </p:txBody>
      </p:sp>
    </p:spTree>
    <p:extLst>
      <p:ext uri="{BB962C8B-B14F-4D97-AF65-F5344CB8AC3E}">
        <p14:creationId xmlns:p14="http://schemas.microsoft.com/office/powerpoint/2010/main" val="84062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F36E35"/>
                </a:solidFill>
                <a:latin typeface="Calibri" panose="020F0502020204030204" pitchFamily="34" charset="0"/>
              </a:rPr>
              <a:t>COMPONENT 1: COMMUNITY-BASED PREPARATORY PHASE</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STEP 1</a:t>
            </a:r>
            <a:r>
              <a:rPr lang="en-US" sz="1800" b="0" i="0" u="none" strike="noStrike" baseline="0" dirty="0">
                <a:solidFill>
                  <a:srgbClr val="000000"/>
                </a:solidFill>
                <a:latin typeface="Calibri" panose="020F0502020204030204" pitchFamily="34" charset="0"/>
              </a:rPr>
              <a:t>: GOVERNMENT AWARENESS RAISING 15 </a:t>
            </a:r>
          </a:p>
          <a:p>
            <a:r>
              <a:rPr lang="en-US" sz="1800" b="1" i="0" u="none" strike="noStrike" baseline="0" dirty="0">
                <a:solidFill>
                  <a:srgbClr val="000000"/>
                </a:solidFill>
                <a:latin typeface="Calibri" panose="020F0502020204030204" pitchFamily="34" charset="0"/>
              </a:rPr>
              <a:t>STEP 2</a:t>
            </a:r>
            <a:r>
              <a:rPr lang="en-US" sz="1800" b="0" i="0" u="none" strike="noStrike" baseline="0" dirty="0">
                <a:solidFill>
                  <a:srgbClr val="000000"/>
                </a:solidFill>
                <a:latin typeface="Calibri" panose="020F0502020204030204" pitchFamily="34" charset="0"/>
              </a:rPr>
              <a:t>: PRELIMINARY CONTEXT AND CONFLICT ANALYSIS 19 </a:t>
            </a:r>
          </a:p>
          <a:p>
            <a:r>
              <a:rPr lang="en-US" sz="1800" b="1" i="0" u="none" strike="noStrike" baseline="0" dirty="0">
                <a:solidFill>
                  <a:srgbClr val="000000"/>
                </a:solidFill>
                <a:latin typeface="Calibri" panose="020F0502020204030204" pitchFamily="34" charset="0"/>
              </a:rPr>
              <a:t>STEP 3</a:t>
            </a:r>
            <a:r>
              <a:rPr lang="en-US" sz="1800" b="0" i="0" u="none" strike="noStrike" baseline="0" dirty="0">
                <a:solidFill>
                  <a:srgbClr val="000000"/>
                </a:solidFill>
                <a:latin typeface="Calibri" panose="020F0502020204030204" pitchFamily="34" charset="0"/>
              </a:rPr>
              <a:t>: SELECTING TARGET COMMUNITIES 23 </a:t>
            </a:r>
          </a:p>
          <a:p>
            <a:r>
              <a:rPr lang="en-US" sz="1800" b="1" i="0" u="none" strike="noStrike" baseline="0" dirty="0">
                <a:solidFill>
                  <a:srgbClr val="000000"/>
                </a:solidFill>
                <a:latin typeface="Calibri" panose="020F0502020204030204" pitchFamily="34" charset="0"/>
              </a:rPr>
              <a:t>STEP 4</a:t>
            </a:r>
            <a:r>
              <a:rPr lang="en-US" sz="1800" b="0" i="0" u="none" strike="noStrike" baseline="0" dirty="0">
                <a:solidFill>
                  <a:srgbClr val="000000"/>
                </a:solidFill>
                <a:latin typeface="Calibri" panose="020F0502020204030204" pitchFamily="34" charset="0"/>
              </a:rPr>
              <a:t>: PRELIMINARY COMMUNITY AND STAKEHOLDER MAPPING 26 </a:t>
            </a:r>
          </a:p>
          <a:p>
            <a:r>
              <a:rPr lang="en-US" sz="1800" b="1" i="0" u="none" strike="noStrike" baseline="0" dirty="0">
                <a:solidFill>
                  <a:srgbClr val="000000"/>
                </a:solidFill>
                <a:latin typeface="Calibri" panose="020F0502020204030204" pitchFamily="34" charset="0"/>
              </a:rPr>
              <a:t>STEP 5</a:t>
            </a:r>
            <a:r>
              <a:rPr lang="en-US" sz="1800" b="0" i="0" u="none" strike="noStrike" baseline="0" dirty="0">
                <a:solidFill>
                  <a:srgbClr val="000000"/>
                </a:solidFill>
                <a:latin typeface="Calibri" panose="020F0502020204030204" pitchFamily="34" charset="0"/>
              </a:rPr>
              <a:t>: INCEPTION MEETING FOR LOCAL STAKEHOLDERS 31 </a:t>
            </a:r>
          </a:p>
          <a:p>
            <a:r>
              <a:rPr lang="en-US" sz="1800" b="1" i="0" u="none" strike="noStrike" baseline="0" dirty="0">
                <a:solidFill>
                  <a:srgbClr val="000000"/>
                </a:solidFill>
                <a:latin typeface="Calibri" panose="020F0502020204030204" pitchFamily="34" charset="0"/>
              </a:rPr>
              <a:t>STEP 6</a:t>
            </a:r>
            <a:r>
              <a:rPr lang="en-US" sz="1800" b="0" i="0" u="none" strike="noStrike" baseline="0" dirty="0">
                <a:solidFill>
                  <a:srgbClr val="000000"/>
                </a:solidFill>
                <a:latin typeface="Calibri" panose="020F0502020204030204" pitchFamily="34" charset="0"/>
              </a:rPr>
              <a:t>: ESTABLISH AND TRAIN THE CORE FACILITATION TEAM (CFT) 34 </a:t>
            </a:r>
          </a:p>
          <a:p>
            <a:r>
              <a:rPr lang="en-US" sz="1800" b="1" i="0" u="none" strike="noStrike" baseline="0" dirty="0">
                <a:solidFill>
                  <a:srgbClr val="000000"/>
                </a:solidFill>
                <a:latin typeface="Calibri" panose="020F0502020204030204" pitchFamily="34" charset="0"/>
              </a:rPr>
              <a:t>STEP 7</a:t>
            </a:r>
            <a:r>
              <a:rPr lang="en-US" sz="1800" b="0" i="0" u="none" strike="noStrike" baseline="0" dirty="0">
                <a:solidFill>
                  <a:srgbClr val="000000"/>
                </a:solidFill>
                <a:latin typeface="Calibri" panose="020F0502020204030204" pitchFamily="34" charset="0"/>
              </a:rPr>
              <a:t>: BROAD COMMUNITY MEETING 37 </a:t>
            </a:r>
          </a:p>
          <a:p>
            <a:r>
              <a:rPr lang="en-US" sz="1800" b="1" i="0" u="none" strike="noStrike" baseline="0" dirty="0">
                <a:solidFill>
                  <a:srgbClr val="000000"/>
                </a:solidFill>
                <a:latin typeface="Calibri" panose="020F0502020204030204" pitchFamily="34" charset="0"/>
              </a:rPr>
              <a:t>STEP 8</a:t>
            </a:r>
            <a:r>
              <a:rPr lang="en-US" sz="1800" b="0" i="0" u="none" strike="noStrike" baseline="0" dirty="0">
                <a:solidFill>
                  <a:srgbClr val="000000"/>
                </a:solidFill>
                <a:latin typeface="Calibri" panose="020F0502020204030204" pitchFamily="34" charset="0"/>
              </a:rPr>
              <a:t>: IDENTIFICATION OF SOCIO-ECONOMIC GROUPS 43 </a:t>
            </a:r>
          </a:p>
          <a:p>
            <a:r>
              <a:rPr lang="en-US" sz="1800" b="1" i="0" u="none" strike="noStrike" baseline="0" dirty="0">
                <a:solidFill>
                  <a:srgbClr val="000000"/>
                </a:solidFill>
                <a:latin typeface="Calibri" panose="020F0502020204030204" pitchFamily="34" charset="0"/>
              </a:rPr>
              <a:t>STEP 9</a:t>
            </a:r>
            <a:r>
              <a:rPr lang="en-US" sz="1800" b="0" i="0" u="none" strike="noStrike" baseline="0" dirty="0">
                <a:solidFill>
                  <a:srgbClr val="000000"/>
                </a:solidFill>
                <a:latin typeface="Calibri" panose="020F0502020204030204" pitchFamily="34" charset="0"/>
              </a:rPr>
              <a:t>: INAUGURAL COMMUNITY CONSULTATIVE MEETING 47 </a:t>
            </a:r>
          </a:p>
          <a:p>
            <a:r>
              <a:rPr lang="en-US" sz="1800" b="1" i="0" u="none" strike="noStrike" baseline="0" dirty="0">
                <a:solidFill>
                  <a:srgbClr val="FBB438"/>
                </a:solidFill>
                <a:latin typeface="Calibri" panose="020F0502020204030204" pitchFamily="34" charset="0"/>
              </a:rPr>
              <a:t>COMPONENT 2: COMMUNITY-BASED ASSESSMENTS 51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STEP 1</a:t>
            </a:r>
            <a:r>
              <a:rPr lang="en-US" sz="1800" b="0" i="0" u="none" strike="noStrike" baseline="0" dirty="0">
                <a:solidFill>
                  <a:srgbClr val="000000"/>
                </a:solidFill>
                <a:latin typeface="Calibri" panose="020F0502020204030204" pitchFamily="34" charset="0"/>
              </a:rPr>
              <a:t>: TRANSECT WALK EXERCISE 53 </a:t>
            </a:r>
          </a:p>
          <a:p>
            <a:r>
              <a:rPr lang="en-US" sz="1800" b="1" i="0" u="none" strike="noStrike" baseline="0" dirty="0">
                <a:solidFill>
                  <a:srgbClr val="000000"/>
                </a:solidFill>
                <a:latin typeface="Calibri" panose="020F0502020204030204" pitchFamily="34" charset="0"/>
              </a:rPr>
              <a:t>STEP 2</a:t>
            </a:r>
            <a:r>
              <a:rPr lang="en-US" sz="1800" b="0" i="0" u="none" strike="noStrike" baseline="0" dirty="0">
                <a:solidFill>
                  <a:srgbClr val="000000"/>
                </a:solidFill>
                <a:latin typeface="Calibri" panose="020F0502020204030204" pitchFamily="34" charset="0"/>
              </a:rPr>
              <a:t>: HISTORICAL MAPPING TOOL 57 </a:t>
            </a:r>
          </a:p>
          <a:p>
            <a:r>
              <a:rPr lang="en-US" sz="1800" b="1" i="0" u="none" strike="noStrike" baseline="0" dirty="0">
                <a:solidFill>
                  <a:srgbClr val="000000"/>
                </a:solidFill>
                <a:latin typeface="Calibri" panose="020F0502020204030204" pitchFamily="34" charset="0"/>
              </a:rPr>
              <a:t>STEP 3</a:t>
            </a:r>
            <a:r>
              <a:rPr lang="en-US" sz="1800" b="0" i="0" u="none" strike="noStrike" baseline="0" dirty="0">
                <a:solidFill>
                  <a:srgbClr val="000000"/>
                </a:solidFill>
                <a:latin typeface="Calibri" panose="020F0502020204030204" pitchFamily="34" charset="0"/>
              </a:rPr>
              <a:t>: PARTICIPATORY COMMUNITY MAPPING 60 </a:t>
            </a:r>
          </a:p>
          <a:p>
            <a:r>
              <a:rPr lang="en-US" sz="1800" b="1" i="0" u="none" strike="noStrike" baseline="0" dirty="0">
                <a:solidFill>
                  <a:srgbClr val="000000"/>
                </a:solidFill>
                <a:latin typeface="Calibri" panose="020F0502020204030204" pitchFamily="34" charset="0"/>
              </a:rPr>
              <a:t>STEP 4</a:t>
            </a:r>
            <a:r>
              <a:rPr lang="en-US" sz="1800" b="0" i="0" u="none" strike="noStrike" baseline="0" dirty="0">
                <a:solidFill>
                  <a:srgbClr val="000000"/>
                </a:solidFill>
                <a:latin typeface="Calibri" panose="020F0502020204030204" pitchFamily="34" charset="0"/>
              </a:rPr>
              <a:t>: SERVICE PROVISION ANALYSIS 65 </a:t>
            </a:r>
          </a:p>
          <a:p>
            <a:r>
              <a:rPr lang="en-US" sz="1800" b="1" i="0" u="none" strike="noStrike" baseline="0" dirty="0">
                <a:solidFill>
                  <a:srgbClr val="000000"/>
                </a:solidFill>
                <a:latin typeface="Calibri" panose="020F0502020204030204" pitchFamily="34" charset="0"/>
              </a:rPr>
              <a:t>STEP 5</a:t>
            </a:r>
            <a:r>
              <a:rPr lang="en-US" sz="1800" b="0" i="0" u="none" strike="noStrike" baseline="0" dirty="0">
                <a:solidFill>
                  <a:srgbClr val="000000"/>
                </a:solidFill>
                <a:latin typeface="Calibri" panose="020F0502020204030204" pitchFamily="34" charset="0"/>
              </a:rPr>
              <a:t>: SEASONAL LIVELIHOODS ANALYSIS 69 </a:t>
            </a:r>
          </a:p>
          <a:p>
            <a:r>
              <a:rPr lang="en-US" sz="1800" b="1" i="0" u="none" strike="noStrike" baseline="0" dirty="0">
                <a:solidFill>
                  <a:srgbClr val="000000"/>
                </a:solidFill>
                <a:latin typeface="Calibri" panose="020F0502020204030204" pitchFamily="34" charset="0"/>
              </a:rPr>
              <a:t>STEP 6</a:t>
            </a:r>
            <a:r>
              <a:rPr lang="en-US" sz="1800" b="0" i="0" u="none" strike="noStrike" baseline="0" dirty="0">
                <a:solidFill>
                  <a:srgbClr val="000000"/>
                </a:solidFill>
                <a:latin typeface="Calibri" panose="020F0502020204030204" pitchFamily="34" charset="0"/>
              </a:rPr>
              <a:t>: ANALYSIS OF THE PSYCHOSOCIAL DIMENSION AT COMMUNITY LEVEL 73 </a:t>
            </a:r>
          </a:p>
          <a:p>
            <a:r>
              <a:rPr lang="en-US" sz="1800" b="1" i="0" u="none" strike="noStrike" baseline="0" dirty="0">
                <a:solidFill>
                  <a:srgbClr val="3EBAB3"/>
                </a:solidFill>
                <a:latin typeface="Calibri" panose="020F0502020204030204" pitchFamily="34" charset="0"/>
              </a:rPr>
              <a:t>COMPONENT 3: COMMUNITY-BASED PLANNING AND PRIORITIZATION 77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STEP 1</a:t>
            </a:r>
            <a:r>
              <a:rPr lang="en-US" sz="1800" b="0" i="0" u="none" strike="noStrike" baseline="0" dirty="0">
                <a:solidFill>
                  <a:srgbClr val="000000"/>
                </a:solidFill>
                <a:latin typeface="Calibri" panose="020F0502020204030204" pitchFamily="34" charset="0"/>
              </a:rPr>
              <a:t>: CREATING A SHARED VISION AND SETING GOALS 79 </a:t>
            </a:r>
          </a:p>
          <a:p>
            <a:r>
              <a:rPr lang="en-US" sz="1800" b="1" i="0" u="none" strike="noStrike" baseline="0" dirty="0">
                <a:solidFill>
                  <a:srgbClr val="000000"/>
                </a:solidFill>
                <a:latin typeface="Calibri" panose="020F0502020204030204" pitchFamily="34" charset="0"/>
              </a:rPr>
              <a:t>STEP 2</a:t>
            </a:r>
            <a:r>
              <a:rPr lang="en-US" sz="1800" b="0" i="0" u="none" strike="noStrike" baseline="0" dirty="0">
                <a:solidFill>
                  <a:srgbClr val="000000"/>
                </a:solidFill>
                <a:latin typeface="Calibri" panose="020F0502020204030204" pitchFamily="34" charset="0"/>
              </a:rPr>
              <a:t>: IDENTIFICATION AND PRIORITIZATION OF PROJECTS 83 </a:t>
            </a:r>
          </a:p>
          <a:p>
            <a:r>
              <a:rPr lang="en-US" sz="1800" b="1" i="0" u="none" strike="noStrike" baseline="0" dirty="0">
                <a:solidFill>
                  <a:srgbClr val="000000"/>
                </a:solidFill>
                <a:latin typeface="Calibri" panose="020F0502020204030204" pitchFamily="34" charset="0"/>
              </a:rPr>
              <a:t>STEP 3</a:t>
            </a:r>
            <a:r>
              <a:rPr lang="en-US" sz="1800" b="0" i="0" u="none" strike="noStrike" baseline="0" dirty="0">
                <a:solidFill>
                  <a:srgbClr val="000000"/>
                </a:solidFill>
                <a:latin typeface="Calibri" panose="020F0502020204030204" pitchFamily="34" charset="0"/>
              </a:rPr>
              <a:t>: COMMUNITY FEEDBACK AND APPROVAL MEETING 87 </a:t>
            </a:r>
          </a:p>
          <a:p>
            <a:r>
              <a:rPr lang="en-US" sz="1800" b="1" i="0" u="none" strike="noStrike" baseline="0" dirty="0">
                <a:solidFill>
                  <a:srgbClr val="000000"/>
                </a:solidFill>
                <a:latin typeface="Calibri" panose="020F0502020204030204" pitchFamily="34" charset="0"/>
              </a:rPr>
              <a:t>STEP 4</a:t>
            </a:r>
            <a:r>
              <a:rPr lang="en-US" sz="1800" b="0" i="0" u="none" strike="noStrike" baseline="0" dirty="0">
                <a:solidFill>
                  <a:srgbClr val="000000"/>
                </a:solidFill>
                <a:latin typeface="Calibri" panose="020F0502020204030204" pitchFamily="34" charset="0"/>
              </a:rPr>
              <a:t>: DEVELOPING COMMUNITY PROJECTS 90 </a:t>
            </a:r>
          </a:p>
          <a:p>
            <a:r>
              <a:rPr lang="en-US" sz="1800" b="1" i="0" u="none" strike="noStrike" baseline="0" dirty="0">
                <a:solidFill>
                  <a:srgbClr val="000000"/>
                </a:solidFill>
                <a:latin typeface="Calibri" panose="020F0502020204030204" pitchFamily="34" charset="0"/>
              </a:rPr>
              <a:t>STEP 5</a:t>
            </a:r>
            <a:r>
              <a:rPr lang="en-US" sz="1800" b="0" i="0" u="none" strike="noStrike" baseline="0" dirty="0">
                <a:solidFill>
                  <a:srgbClr val="000000"/>
                </a:solidFill>
                <a:latin typeface="Calibri" panose="020F0502020204030204" pitchFamily="34" charset="0"/>
              </a:rPr>
              <a:t>: STRUCTURING COMMUNITY INVOLVEMENT AND OVERSIGHT 94 </a:t>
            </a:r>
          </a:p>
          <a:p>
            <a:r>
              <a:rPr lang="en-US" sz="1800" b="1" i="0" u="none" strike="noStrike" baseline="0" dirty="0">
                <a:solidFill>
                  <a:srgbClr val="000000"/>
                </a:solidFill>
                <a:latin typeface="Calibri" panose="020F0502020204030204" pitchFamily="34" charset="0"/>
              </a:rPr>
              <a:t>STEP 6</a:t>
            </a:r>
            <a:r>
              <a:rPr lang="en-US" sz="1800" b="0" i="0" u="none" strike="noStrike" baseline="0" dirty="0">
                <a:solidFill>
                  <a:srgbClr val="000000"/>
                </a:solidFill>
                <a:latin typeface="Calibri" panose="020F0502020204030204" pitchFamily="34" charset="0"/>
              </a:rPr>
              <a:t>: TRANSPARENCY AND ACCOUNTABILITY IN COMMUNITY PROJECTS 97 </a:t>
            </a:r>
          </a:p>
          <a:p>
            <a:r>
              <a:rPr lang="en-US" sz="1800" b="1" i="0" u="none" strike="noStrike" baseline="0" dirty="0">
                <a:solidFill>
                  <a:srgbClr val="000000"/>
                </a:solidFill>
                <a:latin typeface="Calibri" panose="020F0502020204030204" pitchFamily="34" charset="0"/>
              </a:rPr>
              <a:t>STEP 7</a:t>
            </a:r>
            <a:r>
              <a:rPr lang="en-US" sz="1800" b="0" i="0" u="none" strike="noStrike" baseline="0" dirty="0">
                <a:solidFill>
                  <a:srgbClr val="000000"/>
                </a:solidFill>
                <a:latin typeface="Calibri" panose="020F0502020204030204" pitchFamily="34" charset="0"/>
              </a:rPr>
              <a:t>: LAUNCHING THE COMMUNITY ACTION PLAN </a:t>
            </a:r>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11</a:t>
            </a:fld>
            <a:endParaRPr lang="en-US"/>
          </a:p>
        </p:txBody>
      </p:sp>
    </p:spTree>
    <p:extLst>
      <p:ext uri="{BB962C8B-B14F-4D97-AF65-F5344CB8AC3E}">
        <p14:creationId xmlns:p14="http://schemas.microsoft.com/office/powerpoint/2010/main" val="41187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71B3"/>
                </a:solidFill>
                <a:effectLst/>
                <a:highlight>
                  <a:srgbClr val="FFFFFF"/>
                </a:highlight>
                <a:latin typeface="Open Sans" panose="020B0606030504020204" pitchFamily="34" charset="0"/>
                <a:hlinkClick r:id="rId3"/>
              </a:rPr>
              <a:t>Module 1: An integrated approach to reintegration</a:t>
            </a:r>
            <a:r>
              <a:rPr lang="en-US" b="0" i="0" dirty="0">
                <a:solidFill>
                  <a:srgbClr val="222222"/>
                </a:solidFill>
                <a:effectLst/>
                <a:highlight>
                  <a:srgbClr val="FFFFFF"/>
                </a:highlight>
                <a:latin typeface="Open Sans" panose="020B0606030504020204" pitchFamily="34" charset="0"/>
              </a:rPr>
              <a:t> – describes the basic concepts of return and reintegration and explains IOM’s integrated approach to reintegration. It also lays out the general considerations when developing a comprehensive reintegration </a:t>
            </a:r>
            <a:r>
              <a:rPr lang="en-US" b="0" i="0" dirty="0" err="1">
                <a:solidFill>
                  <a:srgbClr val="222222"/>
                </a:solidFill>
                <a:effectLst/>
                <a:highlight>
                  <a:srgbClr val="FFFFFF"/>
                </a:highlight>
                <a:latin typeface="Open Sans" panose="020B0606030504020204" pitchFamily="34" charset="0"/>
              </a:rPr>
              <a:t>programme</a:t>
            </a:r>
            <a:r>
              <a:rPr lang="en-US" b="0" i="0" dirty="0">
                <a:solidFill>
                  <a:srgbClr val="222222"/>
                </a:solidFill>
                <a:effectLst/>
                <a:highlight>
                  <a:srgbClr val="FFFFFF"/>
                </a:highlight>
                <a:latin typeface="Open Sans" panose="020B0606030504020204" pitchFamily="34" charset="0"/>
              </a:rPr>
              <a:t>, including assessments, staffing and budgeting.</a:t>
            </a:r>
          </a:p>
          <a:p>
            <a:pPr algn="l">
              <a:buFont typeface="Arial" panose="020B0604020202020204" pitchFamily="34" charset="0"/>
              <a:buChar char="•"/>
            </a:pPr>
            <a:r>
              <a:rPr lang="en-US" b="1" i="0" u="none" strike="noStrike" dirty="0">
                <a:solidFill>
                  <a:srgbClr val="0071B3"/>
                </a:solidFill>
                <a:effectLst/>
                <a:highlight>
                  <a:srgbClr val="FFFFFF"/>
                </a:highlight>
                <a:latin typeface="Open Sans" panose="020B0606030504020204" pitchFamily="34" charset="0"/>
                <a:hlinkClick r:id="rId4"/>
              </a:rPr>
              <a:t>Module 2: Reintegration assistance at the individual level</a:t>
            </a:r>
            <a:r>
              <a:rPr lang="en-US" b="0" i="0" dirty="0">
                <a:solidFill>
                  <a:srgbClr val="222222"/>
                </a:solidFill>
                <a:effectLst/>
                <a:highlight>
                  <a:srgbClr val="FFFFFF"/>
                </a:highlight>
                <a:latin typeface="Open Sans" panose="020B0606030504020204" pitchFamily="34" charset="0"/>
              </a:rPr>
              <a:t> – outlines suggested steps for assisting returnees, taking into account the economic, social and psychosocial dimensions of reintegration.</a:t>
            </a:r>
          </a:p>
          <a:p>
            <a:pPr algn="l">
              <a:buFont typeface="Arial" panose="020B0604020202020204" pitchFamily="34" charset="0"/>
              <a:buChar char="•"/>
            </a:pPr>
            <a:r>
              <a:rPr lang="en-US" b="1" i="0" u="none" strike="noStrike" dirty="0">
                <a:solidFill>
                  <a:srgbClr val="0071B3"/>
                </a:solidFill>
                <a:effectLst/>
                <a:highlight>
                  <a:srgbClr val="FFFFFF"/>
                </a:highlight>
                <a:latin typeface="Open Sans" panose="020B0606030504020204" pitchFamily="34" charset="0"/>
                <a:hlinkClick r:id="rId5"/>
              </a:rPr>
              <a:t>Module 3: Reintegration assistance at the community level</a:t>
            </a:r>
            <a:r>
              <a:rPr lang="en-US" b="0" i="0" dirty="0">
                <a:solidFill>
                  <a:srgbClr val="222222"/>
                </a:solidFill>
                <a:effectLst/>
                <a:highlight>
                  <a:srgbClr val="FFFFFF"/>
                </a:highlight>
                <a:latin typeface="Open Sans" panose="020B0606030504020204" pitchFamily="34" charset="0"/>
              </a:rPr>
              <a:t> – provides guidance on assessing community needs and engaging the community in reintegration activities. It also provides examples of community-level reintegration initiatives in the economic, social and psychosocial dimensions.</a:t>
            </a:r>
          </a:p>
          <a:p>
            <a:pPr algn="l">
              <a:buFont typeface="Arial" panose="020B0604020202020204" pitchFamily="34" charset="0"/>
              <a:buChar char="•"/>
            </a:pPr>
            <a:r>
              <a:rPr lang="en-US" b="1" i="0" u="none" strike="noStrike" dirty="0">
                <a:solidFill>
                  <a:srgbClr val="0071B3"/>
                </a:solidFill>
                <a:effectLst/>
                <a:highlight>
                  <a:srgbClr val="FFFFFF"/>
                </a:highlight>
                <a:latin typeface="Open Sans" panose="020B0606030504020204" pitchFamily="34" charset="0"/>
                <a:hlinkClick r:id="rId6"/>
              </a:rPr>
              <a:t>Module 4: Reintegration assistance at the structural level</a:t>
            </a:r>
            <a:r>
              <a:rPr lang="en-US" b="1" i="0" dirty="0">
                <a:solidFill>
                  <a:srgbClr val="222222"/>
                </a:solidFill>
                <a:effectLst/>
                <a:highlight>
                  <a:srgbClr val="FFFFFF"/>
                </a:highlight>
                <a:latin typeface="Open Sans" panose="020B0606030504020204" pitchFamily="34" charset="0"/>
              </a:rPr>
              <a:t> –</a:t>
            </a:r>
            <a:r>
              <a:rPr lang="en-US" b="0" i="0" dirty="0">
                <a:solidFill>
                  <a:srgbClr val="222222"/>
                </a:solidFill>
                <a:effectLst/>
                <a:highlight>
                  <a:srgbClr val="FFFFFF"/>
                </a:highlight>
                <a:latin typeface="Open Sans" panose="020B0606030504020204" pitchFamily="34" charset="0"/>
              </a:rPr>
              <a:t> proposes ways to strengthen capacities of all actors and to promote stakeholder engagement and ownership in reintegration programming. It suggests approaches for mainstreaming reintegration into existing policies and strategies.</a:t>
            </a:r>
          </a:p>
          <a:p>
            <a:pPr algn="l">
              <a:buFont typeface="Arial" panose="020B0604020202020204" pitchFamily="34" charset="0"/>
              <a:buChar char="•"/>
            </a:pPr>
            <a:r>
              <a:rPr lang="en-US" b="1" i="0" u="none" strike="noStrike" dirty="0">
                <a:solidFill>
                  <a:srgbClr val="0071B3"/>
                </a:solidFill>
                <a:effectLst/>
                <a:highlight>
                  <a:srgbClr val="FFFFFF"/>
                </a:highlight>
                <a:latin typeface="Open Sans" panose="020B0606030504020204" pitchFamily="34" charset="0"/>
                <a:hlinkClick r:id="rId7"/>
              </a:rPr>
              <a:t>Module 5: Monitoring and evaluation of reintegration assistance</a:t>
            </a:r>
            <a:r>
              <a:rPr lang="en-US" b="0" i="0" dirty="0">
                <a:solidFill>
                  <a:srgbClr val="222222"/>
                </a:solidFill>
                <a:effectLst/>
                <a:highlight>
                  <a:srgbClr val="FFFFFF"/>
                </a:highlight>
                <a:latin typeface="Open Sans" panose="020B0606030504020204" pitchFamily="34" charset="0"/>
              </a:rPr>
              <a:t> – provides guidance and tools to design </a:t>
            </a:r>
            <a:r>
              <a:rPr lang="en-US" b="0" i="0" dirty="0" err="1">
                <a:solidFill>
                  <a:srgbClr val="222222"/>
                </a:solidFill>
                <a:effectLst/>
                <a:highlight>
                  <a:srgbClr val="FFFFFF"/>
                </a:highlight>
                <a:latin typeface="Open Sans" panose="020B0606030504020204" pitchFamily="34" charset="0"/>
              </a:rPr>
              <a:t>programmes</a:t>
            </a:r>
            <a:r>
              <a:rPr lang="en-US" b="0" i="0" dirty="0">
                <a:solidFill>
                  <a:srgbClr val="222222"/>
                </a:solidFill>
                <a:effectLst/>
                <a:highlight>
                  <a:srgbClr val="FFFFFF"/>
                </a:highlight>
                <a:latin typeface="Open Sans" panose="020B0606030504020204" pitchFamily="34" charset="0"/>
              </a:rPr>
              <a:t>, monitor interventions and carry out evaluations to maximize effectiveness and learning</a:t>
            </a:r>
          </a:p>
          <a:p>
            <a:pPr algn="l">
              <a:buFont typeface="Arial" panose="020B0604020202020204" pitchFamily="34" charset="0"/>
              <a:buChar char="•"/>
            </a:pPr>
            <a:r>
              <a:rPr lang="en-US" b="1" i="0" u="none" strike="noStrike" dirty="0">
                <a:solidFill>
                  <a:srgbClr val="0071B3"/>
                </a:solidFill>
                <a:effectLst/>
                <a:highlight>
                  <a:srgbClr val="FFFFFF"/>
                </a:highlight>
                <a:latin typeface="Open Sans" panose="020B0606030504020204" pitchFamily="34" charset="0"/>
                <a:hlinkClick r:id="rId8"/>
              </a:rPr>
              <a:t>Module 6: A Child Rights Approach to The Sustainable Reintegration of Migrant Children and Families</a:t>
            </a:r>
            <a:r>
              <a:rPr lang="en-US" b="0" i="0" dirty="0">
                <a:solidFill>
                  <a:srgbClr val="222222"/>
                </a:solidFill>
                <a:effectLst/>
                <a:highlight>
                  <a:srgbClr val="FFFFFF"/>
                </a:highlight>
                <a:latin typeface="Open Sans" panose="020B0606030504020204" pitchFamily="34" charset="0"/>
              </a:rPr>
              <a:t>  – provides guidance on how to integrate and promote appropriate reintegration practices for returnee children</a:t>
            </a: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12</a:t>
            </a:fld>
            <a:endParaRPr lang="en-US"/>
          </a:p>
        </p:txBody>
      </p:sp>
    </p:spTree>
    <p:extLst>
      <p:ext uri="{BB962C8B-B14F-4D97-AF65-F5344CB8AC3E}">
        <p14:creationId xmlns:p14="http://schemas.microsoft.com/office/powerpoint/2010/main" val="43448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5" name="Rectangle 4">
            <a:extLst>
              <a:ext uri="{FF2B5EF4-FFF2-40B4-BE49-F238E27FC236}">
                <a16:creationId xmlns:a16="http://schemas.microsoft.com/office/drawing/2014/main" id="{99D59C21-536D-6A1A-CB11-1F07552455A8}"/>
              </a:ext>
            </a:extLst>
          </p:cNvPr>
          <p:cNvSpPr/>
          <p:nvPr userDrawn="1"/>
        </p:nvSpPr>
        <p:spPr>
          <a:xfrm>
            <a:off x="0" y="-26632"/>
            <a:ext cx="12192000"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8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427822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1_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5" name="Rectangle 4">
            <a:extLst>
              <a:ext uri="{FF2B5EF4-FFF2-40B4-BE49-F238E27FC236}">
                <a16:creationId xmlns:a16="http://schemas.microsoft.com/office/drawing/2014/main" id="{8A8FF12E-7B76-484C-9AD7-08DE200A28AD}"/>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427480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Rectangle 11">
            <a:extLst>
              <a:ext uri="{FF2B5EF4-FFF2-40B4-BE49-F238E27FC236}">
                <a16:creationId xmlns:a16="http://schemas.microsoft.com/office/drawing/2014/main" id="{7CDE7BBA-AE07-42F9-851F-53D86AB8791E}"/>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4271292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a:extLst>
              <a:ext uri="{FF2B5EF4-FFF2-40B4-BE49-F238E27FC236}">
                <a16:creationId xmlns:a16="http://schemas.microsoft.com/office/drawing/2014/main" id="{8DEB18BE-D75B-41B5-B290-D73EC760CA5B}"/>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92561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6BC4D81E-DFDE-4627-BCE3-3714D7028FC3}"/>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115129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
        <p:nvSpPr>
          <p:cNvPr id="3" name="Rectangle 2">
            <a:extLst>
              <a:ext uri="{FF2B5EF4-FFF2-40B4-BE49-F238E27FC236}">
                <a16:creationId xmlns:a16="http://schemas.microsoft.com/office/drawing/2014/main" id="{807159CA-35AB-400A-BC22-FD3BECA10316}"/>
              </a:ext>
            </a:extLst>
          </p:cNvPr>
          <p:cNvSpPr/>
          <p:nvPr userDrawn="1"/>
        </p:nvSpPr>
        <p:spPr>
          <a:xfrm>
            <a:off x="0" y="0"/>
            <a:ext cx="12261273"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427822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6" name="Rectangle 15">
            <a:extLst>
              <a:ext uri="{FF2B5EF4-FFF2-40B4-BE49-F238E27FC236}">
                <a16:creationId xmlns:a16="http://schemas.microsoft.com/office/drawing/2014/main" id="{8742C8F8-2E4F-436A-A751-D062470736BB}"/>
              </a:ext>
            </a:extLst>
          </p:cNvPr>
          <p:cNvSpPr/>
          <p:nvPr userDrawn="1"/>
        </p:nvSpPr>
        <p:spPr>
          <a:xfrm>
            <a:off x="1" y="16626"/>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382087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7" name="Graphic 6">
            <a:extLst>
              <a:ext uri="{FF2B5EF4-FFF2-40B4-BE49-F238E27FC236}">
                <a16:creationId xmlns:a16="http://schemas.microsoft.com/office/drawing/2014/main" id="{F1A8B2B5-08A2-031C-D1D2-BB314B57B9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5712" y="5844193"/>
            <a:ext cx="4629150" cy="6096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3" name="Rectangle 2">
            <a:extLst>
              <a:ext uri="{FF2B5EF4-FFF2-40B4-BE49-F238E27FC236}">
                <a16:creationId xmlns:a16="http://schemas.microsoft.com/office/drawing/2014/main" id="{9BD02421-8ACF-4B9D-90F6-7137C152B70C}"/>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020210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5" name="Rectangle 4">
            <a:extLst>
              <a:ext uri="{FF2B5EF4-FFF2-40B4-BE49-F238E27FC236}">
                <a16:creationId xmlns:a16="http://schemas.microsoft.com/office/drawing/2014/main" id="{8A8FF12E-7B76-484C-9AD7-08DE200A28AD}"/>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727189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Rectangle 11">
            <a:extLst>
              <a:ext uri="{FF2B5EF4-FFF2-40B4-BE49-F238E27FC236}">
                <a16:creationId xmlns:a16="http://schemas.microsoft.com/office/drawing/2014/main" id="{7CDE7BBA-AE07-42F9-851F-53D86AB8791E}"/>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4271292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a:extLst>
              <a:ext uri="{FF2B5EF4-FFF2-40B4-BE49-F238E27FC236}">
                <a16:creationId xmlns:a16="http://schemas.microsoft.com/office/drawing/2014/main" id="{8DEB18BE-D75B-41B5-B290-D73EC760CA5B}"/>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925615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6BC4D81E-DFDE-4627-BCE3-3714D7028FC3}"/>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115129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
        <p:nvSpPr>
          <p:cNvPr id="3" name="Rectangle 2">
            <a:extLst>
              <a:ext uri="{FF2B5EF4-FFF2-40B4-BE49-F238E27FC236}">
                <a16:creationId xmlns:a16="http://schemas.microsoft.com/office/drawing/2014/main" id="{807159CA-35AB-400A-BC22-FD3BECA10316}"/>
              </a:ext>
            </a:extLst>
          </p:cNvPr>
          <p:cNvSpPr/>
          <p:nvPr userDrawn="1"/>
        </p:nvSpPr>
        <p:spPr>
          <a:xfrm>
            <a:off x="0" y="0"/>
            <a:ext cx="12261273"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427822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6" name="Rectangle 15">
            <a:extLst>
              <a:ext uri="{FF2B5EF4-FFF2-40B4-BE49-F238E27FC236}">
                <a16:creationId xmlns:a16="http://schemas.microsoft.com/office/drawing/2014/main" id="{8742C8F8-2E4F-436A-A751-D062470736BB}"/>
              </a:ext>
            </a:extLst>
          </p:cNvPr>
          <p:cNvSpPr/>
          <p:nvPr userDrawn="1"/>
        </p:nvSpPr>
        <p:spPr>
          <a:xfrm>
            <a:off x="1" y="16626"/>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382087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Rectangle 5">
            <a:extLst>
              <a:ext uri="{FF2B5EF4-FFF2-40B4-BE49-F238E27FC236}">
                <a16:creationId xmlns:a16="http://schemas.microsoft.com/office/drawing/2014/main" id="{8780129E-44DF-4B1C-803E-3933B0D15D96}"/>
              </a:ext>
            </a:extLst>
          </p:cNvPr>
          <p:cNvSpPr/>
          <p:nvPr userDrawn="1"/>
        </p:nvSpPr>
        <p:spPr>
          <a:xfrm>
            <a:off x="1" y="-16626"/>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47788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7" name="Graphic 6">
            <a:extLst>
              <a:ext uri="{FF2B5EF4-FFF2-40B4-BE49-F238E27FC236}">
                <a16:creationId xmlns:a16="http://schemas.microsoft.com/office/drawing/2014/main" id="{F1A8B2B5-08A2-031C-D1D2-BB314B57B9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5712" y="5844193"/>
            <a:ext cx="4629150" cy="6096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3" name="Rectangle 2">
            <a:extLst>
              <a:ext uri="{FF2B5EF4-FFF2-40B4-BE49-F238E27FC236}">
                <a16:creationId xmlns:a16="http://schemas.microsoft.com/office/drawing/2014/main" id="{9BD02421-8ACF-4B9D-90F6-7137C152B70C}"/>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020210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2C5F-8A67-463B-9ED3-DAE22607D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95807-5F99-4C1C-8324-9FBF0E290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91F72-149A-45C4-B288-19673FEBD311}"/>
              </a:ext>
            </a:extLst>
          </p:cNvPr>
          <p:cNvSpPr>
            <a:spLocks noGrp="1"/>
          </p:cNvSpPr>
          <p:nvPr>
            <p:ph type="dt" sz="half" idx="10"/>
          </p:nvPr>
        </p:nvSpPr>
        <p:spPr/>
        <p:txBody>
          <a:bodyPr/>
          <a:lstStyle/>
          <a:p>
            <a:fld id="{C1DE40FB-FC84-4D01-BC41-536744ECE13D}" type="datetimeFigureOut">
              <a:rPr lang="en-US" smtClean="0"/>
              <a:t>7/16/24</a:t>
            </a:fld>
            <a:endParaRPr lang="en-US"/>
          </a:p>
        </p:txBody>
      </p:sp>
      <p:sp>
        <p:nvSpPr>
          <p:cNvPr id="5" name="Footer Placeholder 4">
            <a:extLst>
              <a:ext uri="{FF2B5EF4-FFF2-40B4-BE49-F238E27FC236}">
                <a16:creationId xmlns:a16="http://schemas.microsoft.com/office/drawing/2014/main" id="{9902A1E4-AB11-46C9-B04A-9F1629FCC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18862-DAA9-43A8-A603-383405253302}"/>
              </a:ext>
            </a:extLst>
          </p:cNvPr>
          <p:cNvSpPr>
            <a:spLocks noGrp="1"/>
          </p:cNvSpPr>
          <p:nvPr>
            <p:ph type="sldNum" sz="quarter" idx="12"/>
          </p:nvPr>
        </p:nvSpPr>
        <p:spPr/>
        <p:txBody>
          <a:bodyPr/>
          <a:lstStyle/>
          <a:p>
            <a:fld id="{224109CD-F55F-4AA8-899A-9E962F09A0DB}" type="slidenum">
              <a:rPr lang="en-US" smtClean="0"/>
              <a:t>‹Nº›</a:t>
            </a:fld>
            <a:endParaRPr lang="en-US"/>
          </a:p>
        </p:txBody>
      </p:sp>
      <p:sp>
        <p:nvSpPr>
          <p:cNvPr id="7" name="Rectangle 6">
            <a:extLst>
              <a:ext uri="{FF2B5EF4-FFF2-40B4-BE49-F238E27FC236}">
                <a16:creationId xmlns:a16="http://schemas.microsoft.com/office/drawing/2014/main" id="{70AD09EC-E79B-4E55-9CF6-7FF2992F52DE}"/>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326079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58CC-EB33-445D-9CC8-A7259C1332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BCD79-BE54-4AE1-A977-4139B7C7E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7984C-D5C1-46CF-B02B-0256DE284E50}"/>
              </a:ext>
            </a:extLst>
          </p:cNvPr>
          <p:cNvSpPr>
            <a:spLocks noGrp="1"/>
          </p:cNvSpPr>
          <p:nvPr>
            <p:ph type="dt" sz="half" idx="10"/>
          </p:nvPr>
        </p:nvSpPr>
        <p:spPr/>
        <p:txBody>
          <a:bodyPr/>
          <a:lstStyle/>
          <a:p>
            <a:fld id="{E51F2164-9780-41A3-976D-134878AE876C}" type="datetimeFigureOut">
              <a:rPr lang="en-US" smtClean="0"/>
              <a:t>7/16/24</a:t>
            </a:fld>
            <a:endParaRPr lang="en-US"/>
          </a:p>
        </p:txBody>
      </p:sp>
      <p:sp>
        <p:nvSpPr>
          <p:cNvPr id="5" name="Footer Placeholder 4">
            <a:extLst>
              <a:ext uri="{FF2B5EF4-FFF2-40B4-BE49-F238E27FC236}">
                <a16:creationId xmlns:a16="http://schemas.microsoft.com/office/drawing/2014/main" id="{F9B3EE62-493C-474F-A030-87C00A24C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1CCE3-4CB3-4F5D-A173-12AE36EF2ABF}"/>
              </a:ext>
            </a:extLst>
          </p:cNvPr>
          <p:cNvSpPr>
            <a:spLocks noGrp="1"/>
          </p:cNvSpPr>
          <p:nvPr>
            <p:ph type="sldNum" sz="quarter" idx="12"/>
          </p:nvPr>
        </p:nvSpPr>
        <p:spPr/>
        <p:txBody>
          <a:bodyPr/>
          <a:lstStyle/>
          <a:p>
            <a:fld id="{2FDB45DC-CE9D-4922-A9F9-4BF879E1ADE8}" type="slidenum">
              <a:rPr lang="en-US" smtClean="0"/>
              <a:t>‹Nº›</a:t>
            </a:fld>
            <a:endParaRPr lang="en-US"/>
          </a:p>
        </p:txBody>
      </p:sp>
      <p:sp>
        <p:nvSpPr>
          <p:cNvPr id="7" name="Rectangle 6">
            <a:extLst>
              <a:ext uri="{FF2B5EF4-FFF2-40B4-BE49-F238E27FC236}">
                <a16:creationId xmlns:a16="http://schemas.microsoft.com/office/drawing/2014/main" id="{D9ED90A7-3C80-4278-892C-0EEDE7A17B5A}"/>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836074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2224598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9978496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a:extLst>
              <a:ext uri="{FF2B5EF4-FFF2-40B4-BE49-F238E27FC236}">
                <a16:creationId xmlns:a16="http://schemas.microsoft.com/office/drawing/2014/main" id="{3F53E0DD-C680-4987-9768-5EA5A1269709}"/>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656209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B3A2E5B4-71C7-473C-A797-F2BC513C4E7E}"/>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315538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5" name="Rectangle 14">
            <a:extLst>
              <a:ext uri="{FF2B5EF4-FFF2-40B4-BE49-F238E27FC236}">
                <a16:creationId xmlns:a16="http://schemas.microsoft.com/office/drawing/2014/main" id="{EFFE5DB8-75B2-4F25-8C4C-F0A38B200DCE}"/>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87567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7" name="Graphic 6">
            <a:extLst>
              <a:ext uri="{FF2B5EF4-FFF2-40B4-BE49-F238E27FC236}">
                <a16:creationId xmlns:a16="http://schemas.microsoft.com/office/drawing/2014/main" id="{F1A8B2B5-08A2-031C-D1D2-BB314B57B9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5712" y="5844193"/>
            <a:ext cx="4629150" cy="6096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60316393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24137986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Rectangle 5">
            <a:extLst>
              <a:ext uri="{FF2B5EF4-FFF2-40B4-BE49-F238E27FC236}">
                <a16:creationId xmlns:a16="http://schemas.microsoft.com/office/drawing/2014/main" id="{0CD9BF01-6122-47EA-8FFC-E3318B7625E6}"/>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416204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2224598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997849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a:extLst>
              <a:ext uri="{FF2B5EF4-FFF2-40B4-BE49-F238E27FC236}">
                <a16:creationId xmlns:a16="http://schemas.microsoft.com/office/drawing/2014/main" id="{3F53E0DD-C680-4987-9768-5EA5A1269709}"/>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656209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B3A2E5B4-71C7-473C-A797-F2BC513C4E7E}"/>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315538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5" name="Rectangle 14">
            <a:extLst>
              <a:ext uri="{FF2B5EF4-FFF2-40B4-BE49-F238E27FC236}">
                <a16:creationId xmlns:a16="http://schemas.microsoft.com/office/drawing/2014/main" id="{EFFE5DB8-75B2-4F25-8C4C-F0A38B200DCE}"/>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875679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60316393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2413798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7" name="Graphic 6">
            <a:extLst>
              <a:ext uri="{FF2B5EF4-FFF2-40B4-BE49-F238E27FC236}">
                <a16:creationId xmlns:a16="http://schemas.microsoft.com/office/drawing/2014/main" id="{F1A8B2B5-08A2-031C-D1D2-BB314B57B9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5712" y="5844193"/>
            <a:ext cx="4629150" cy="6096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Rectangle 5">
            <a:extLst>
              <a:ext uri="{FF2B5EF4-FFF2-40B4-BE49-F238E27FC236}">
                <a16:creationId xmlns:a16="http://schemas.microsoft.com/office/drawing/2014/main" id="{0CD9BF01-6122-47EA-8FFC-E3318B7625E6}"/>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416204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680BB-9EC2-094E-8D48-3F6253646E54}"/>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fecha 2">
            <a:extLst>
              <a:ext uri="{FF2B5EF4-FFF2-40B4-BE49-F238E27FC236}">
                <a16:creationId xmlns:a16="http://schemas.microsoft.com/office/drawing/2014/main" id="{372F66DC-DB13-7343-8910-2DD1B4D6E393}"/>
              </a:ext>
            </a:extLst>
          </p:cNvPr>
          <p:cNvSpPr>
            <a:spLocks noGrp="1"/>
          </p:cNvSpPr>
          <p:nvPr>
            <p:ph type="dt" sz="half" idx="10"/>
          </p:nvPr>
        </p:nvSpPr>
        <p:spPr/>
        <p:txBody>
          <a:bodyPr/>
          <a:lstStyle/>
          <a:p>
            <a:fld id="{FA7BECEC-7ECA-884F-94FB-12ED11987801}" type="datetimeFigureOut">
              <a:rPr lang="es-PA" smtClean="0"/>
              <a:t>07/16/24</a:t>
            </a:fld>
            <a:endParaRPr lang="es-PA"/>
          </a:p>
        </p:txBody>
      </p:sp>
      <p:sp>
        <p:nvSpPr>
          <p:cNvPr id="4" name="Marcador de pie de página 3">
            <a:extLst>
              <a:ext uri="{FF2B5EF4-FFF2-40B4-BE49-F238E27FC236}">
                <a16:creationId xmlns:a16="http://schemas.microsoft.com/office/drawing/2014/main" id="{F30C5F98-9B7F-AF4F-BBDC-77984A2C9F85}"/>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408185DF-7AAF-1942-83EC-DAF565C10B75}"/>
              </a:ext>
            </a:extLst>
          </p:cNvPr>
          <p:cNvSpPr>
            <a:spLocks noGrp="1"/>
          </p:cNvSpPr>
          <p:nvPr>
            <p:ph type="sldNum" sz="quarter" idx="12"/>
          </p:nvPr>
        </p:nvSpPr>
        <p:spPr/>
        <p:txBody>
          <a:bodyPr/>
          <a:lstStyle/>
          <a:p>
            <a:fld id="{CC3B25AF-4C18-AD41-B715-E411C19F8EB8}" type="slidenum">
              <a:rPr lang="es-PA" smtClean="0"/>
              <a:t>‹Nº›</a:t>
            </a:fld>
            <a:endParaRPr lang="es-PA"/>
          </a:p>
        </p:txBody>
      </p:sp>
    </p:spTree>
    <p:extLst>
      <p:ext uri="{BB962C8B-B14F-4D97-AF65-F5344CB8AC3E}">
        <p14:creationId xmlns:p14="http://schemas.microsoft.com/office/powerpoint/2010/main" val="3375905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92" name="Título de diapositiva"/>
          <p:cNvSpPr txBox="1">
            <a:spLocks noGrp="1"/>
          </p:cNvSpPr>
          <p:nvPr>
            <p:ph type="title" hasCustomPrompt="1"/>
          </p:nvPr>
        </p:nvSpPr>
        <p:spPr>
          <a:xfrm>
            <a:off x="603250" y="539750"/>
            <a:ext cx="10985500" cy="716582"/>
          </a:xfrm>
          <a:prstGeom prst="rect">
            <a:avLst/>
          </a:prstGeom>
        </p:spPr>
        <p:txBody>
          <a:bodyPr/>
          <a:lstStyle/>
          <a:p>
            <a:r>
              <a:t>Título de diapositiva</a:t>
            </a:r>
          </a:p>
        </p:txBody>
      </p:sp>
      <p:sp>
        <p:nvSpPr>
          <p:cNvPr id="93" name="Nivel de texto 1…"/>
          <p:cNvSpPr txBox="1">
            <a:spLocks noGrp="1"/>
          </p:cNvSpPr>
          <p:nvPr>
            <p:ph type="body" sz="quarter" idx="1" hasCustomPrompt="1"/>
          </p:nvPr>
        </p:nvSpPr>
        <p:spPr>
          <a:xfrm>
            <a:off x="603250" y="1186480"/>
            <a:ext cx="10985500" cy="467393"/>
          </a:xfrm>
          <a:prstGeom prst="rect">
            <a:avLst/>
          </a:prstGeom>
        </p:spPr>
        <p:txBody>
          <a:bodyPr lIns="45718" tIns="45718" rIns="45718" bIns="45718"/>
          <a:lstStyle>
            <a:lvl1pPr marL="0" indent="0" defTabSz="412750">
              <a:lnSpc>
                <a:spcPct val="100000"/>
              </a:lnSpc>
              <a:spcBef>
                <a:spcPts val="0"/>
              </a:spcBef>
              <a:buSzTx/>
              <a:buFontTx/>
              <a:buNone/>
              <a:defRPr sz="2700" b="1"/>
            </a:lvl1pPr>
            <a:lvl2pPr marL="654050" indent="-349250" defTabSz="412750">
              <a:lnSpc>
                <a:spcPct val="100000"/>
              </a:lnSpc>
              <a:spcBef>
                <a:spcPts val="0"/>
              </a:spcBef>
              <a:buFontTx/>
              <a:defRPr sz="2700" b="1"/>
            </a:lvl2pPr>
            <a:lvl3pPr marL="958850" indent="-349250" defTabSz="412750">
              <a:lnSpc>
                <a:spcPct val="100000"/>
              </a:lnSpc>
              <a:spcBef>
                <a:spcPts val="0"/>
              </a:spcBef>
              <a:buFontTx/>
              <a:defRPr sz="2700" b="1"/>
            </a:lvl3pPr>
            <a:lvl4pPr marL="1263650" indent="-349250" defTabSz="412750">
              <a:lnSpc>
                <a:spcPct val="100000"/>
              </a:lnSpc>
              <a:spcBef>
                <a:spcPts val="0"/>
              </a:spcBef>
              <a:buFontTx/>
              <a:defRPr sz="2700" b="1"/>
            </a:lvl4pPr>
            <a:lvl5pPr marL="1568450" indent="-349250" defTabSz="412750">
              <a:lnSpc>
                <a:spcPct val="100000"/>
              </a:lnSpc>
              <a:spcBef>
                <a:spcPts val="0"/>
              </a:spcBef>
              <a:buFontTx/>
              <a:defRPr sz="2700" b="1"/>
            </a:lvl5pPr>
          </a:lstStyle>
          <a:p>
            <a:r>
              <a:t>Subtítulo de diapositiva</a:t>
            </a:r>
          </a:p>
          <a:p>
            <a:pPr lvl="1"/>
            <a:endParaRPr/>
          </a:p>
          <a:p>
            <a:pPr lvl="2"/>
            <a:endParaRPr/>
          </a:p>
          <a:p>
            <a:pPr lvl="3"/>
            <a:endParaRPr/>
          </a:p>
          <a:p>
            <a:pPr lvl="4"/>
            <a:endParaRPr/>
          </a:p>
        </p:txBody>
      </p:sp>
      <p:sp>
        <p:nvSpPr>
          <p:cNvPr id="94" name="Nivel de texto 1…"/>
          <p:cNvSpPr txBox="1">
            <a:spLocks noGrp="1"/>
          </p:cNvSpPr>
          <p:nvPr>
            <p:ph type="body" idx="21" hasCustomPrompt="1"/>
          </p:nvPr>
        </p:nvSpPr>
        <p:spPr>
          <a:xfrm>
            <a:off x="603250" y="2124250"/>
            <a:ext cx="10985500" cy="4128010"/>
          </a:xfrm>
          <a:prstGeom prst="rect">
            <a:avLst/>
          </a:prstGeom>
        </p:spPr>
        <p:txBody>
          <a:bodyPr/>
          <a:lstStyle/>
          <a:p>
            <a:r>
              <a:t>Texto en viñeta de diapositiva</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6" name="Rectangle 5">
            <a:extLst>
              <a:ext uri="{FF2B5EF4-FFF2-40B4-BE49-F238E27FC236}">
                <a16:creationId xmlns:a16="http://schemas.microsoft.com/office/drawing/2014/main" id="{76460A6D-4E88-4FDA-A608-C98089206E80}"/>
              </a:ext>
            </a:extLst>
          </p:cNvPr>
          <p:cNvSpPr/>
          <p:nvPr userDrawn="1"/>
        </p:nvSpPr>
        <p:spPr>
          <a:xfrm>
            <a:off x="1" y="0"/>
            <a:ext cx="12192000" cy="57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9398202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7" name="Graphic 6">
            <a:extLst>
              <a:ext uri="{FF2B5EF4-FFF2-40B4-BE49-F238E27FC236}">
                <a16:creationId xmlns:a16="http://schemas.microsoft.com/office/drawing/2014/main" id="{F1A8B2B5-08A2-031C-D1D2-BB314B57B9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5712" y="5844193"/>
            <a:ext cx="4629150" cy="6096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7" name="Graphic 6">
            <a:extLst>
              <a:ext uri="{FF2B5EF4-FFF2-40B4-BE49-F238E27FC236}">
                <a16:creationId xmlns:a16="http://schemas.microsoft.com/office/drawing/2014/main" id="{F1A8B2B5-08A2-031C-D1D2-BB314B57B9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5712" y="5844193"/>
            <a:ext cx="4629150" cy="6096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7" name="Graphic 6">
            <a:extLst>
              <a:ext uri="{FF2B5EF4-FFF2-40B4-BE49-F238E27FC236}">
                <a16:creationId xmlns:a16="http://schemas.microsoft.com/office/drawing/2014/main" id="{F1A8B2B5-08A2-031C-D1D2-BB314B57B9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5712" y="5844193"/>
            <a:ext cx="4629150" cy="6096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4">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64" r:id="rId3"/>
    <p:sldLayoutId id="2147483763" r:id="rId4"/>
    <p:sldLayoutId id="2147483762" r:id="rId5"/>
    <p:sldLayoutId id="2147483761" r:id="rId6"/>
    <p:sldLayoutId id="2147483760" r:id="rId7"/>
    <p:sldLayoutId id="2147483747" r:id="rId8"/>
    <p:sldLayoutId id="2147483749" r:id="rId9"/>
    <p:sldLayoutId id="2147483750" r:id="rId10"/>
    <p:sldLayoutId id="2147483751" r:id="rId11"/>
    <p:sldLayoutId id="2147483752" r:id="rId12"/>
    <p:sldLayoutId id="2147483745" r:id="rId13"/>
    <p:sldLayoutId id="2147483744" r:id="rId14"/>
    <p:sldLayoutId id="2147483753" r:id="rId15"/>
    <p:sldLayoutId id="2147483672" r:id="rId16"/>
    <p:sldLayoutId id="2147483673" r:id="rId17"/>
    <p:sldLayoutId id="2147483674" r:id="rId18"/>
    <p:sldLayoutId id="2147483743" r:id="rId19"/>
    <p:sldLayoutId id="2147483754" r:id="rId20"/>
    <p:sldLayoutId id="2147483746" r:id="rId21"/>
    <p:sldLayoutId id="2147483757" r:id="rId22"/>
    <p:sldLayoutId id="2147483741" r:id="rId23"/>
    <p:sldLayoutId id="2147483740" r:id="rId24"/>
    <p:sldLayoutId id="2147483758" r:id="rId25"/>
    <p:sldLayoutId id="2147483736" r:id="rId26"/>
    <p:sldLayoutId id="2147483737" r:id="rId27"/>
    <p:sldLayoutId id="2147483738" r:id="rId28"/>
    <p:sldLayoutId id="2147483739" r:id="rId29"/>
    <p:sldLayoutId id="2147483759"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42" r:id="rId43"/>
    <p:sldLayoutId id="2147483666" r:id="rId44"/>
    <p:sldLayoutId id="2147483678" r:id="rId45"/>
    <p:sldLayoutId id="2147483679" r:id="rId46"/>
    <p:sldLayoutId id="2147483682" r:id="rId47"/>
    <p:sldLayoutId id="2147483683" r:id="rId48"/>
    <p:sldLayoutId id="2147483685" r:id="rId49"/>
    <p:sldLayoutId id="2147483687" r:id="rId50"/>
    <p:sldLayoutId id="2147483688" r:id="rId51"/>
    <p:sldLayoutId id="2147483676"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689" r:id="rId61"/>
    <p:sldLayoutId id="2147483690" r:id="rId62"/>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8" Type="http://schemas.openxmlformats.org/officeDocument/2006/relationships/hyperlink" Target="https://publications.iom.int/books/reintegration-handbook-module-6-child-rights-approach-sustainable-reintegration-migrant" TargetMode="External"/><Relationship Id="rId13" Type="http://schemas.openxmlformats.org/officeDocument/2006/relationships/hyperlink" Target="https://publications.iom.int/books/manual-sobre-reintegracion-modulo-5-la-supervision-y-la-evaluacion-de-la-asistencia-para-la" TargetMode="External"/><Relationship Id="rId3" Type="http://schemas.openxmlformats.org/officeDocument/2006/relationships/hyperlink" Target="https://publications.iom.int/books/reintegration-handbook-module-1-integrated-approach-reintegration" TargetMode="External"/><Relationship Id="rId7" Type="http://schemas.openxmlformats.org/officeDocument/2006/relationships/hyperlink" Target="https://publications.iom.int/books/reintegration-handbook-module-5-monitoring-and-evaluation-reintegration-assistance" TargetMode="External"/><Relationship Id="rId12" Type="http://schemas.openxmlformats.org/officeDocument/2006/relationships/hyperlink" Target="https://publications.iom.int/books/manual-sur-la-reintegration-module-4-aide-la-reintegration-au-niveau-structurel"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hyperlink" Target="https://publications.iom.int/books/reintegration-handbook-module-4-reintegration-assistance-structural-level" TargetMode="External"/><Relationship Id="rId11" Type="http://schemas.openxmlformats.org/officeDocument/2006/relationships/hyperlink" Target="https://publications.iom.int/books/manual-sobre-reintegracion-modulo-3-la-asistencia-para-la-reintegracion-nivel-comunitario" TargetMode="External"/><Relationship Id="rId5" Type="http://schemas.openxmlformats.org/officeDocument/2006/relationships/hyperlink" Target="https://publications.iom.int/books/reintegration-handbook-module-3-reintegration-assistance-community-level" TargetMode="External"/><Relationship Id="rId15" Type="http://schemas.openxmlformats.org/officeDocument/2006/relationships/image" Target="../media/image21.png"/><Relationship Id="rId10" Type="http://schemas.openxmlformats.org/officeDocument/2006/relationships/hyperlink" Target="https://publications.iom.int/books/manual-sobre-reintegracion-modulo-2-la-asistencia-para-la-reintegracion-nivel-individual" TargetMode="External"/><Relationship Id="rId4" Type="http://schemas.openxmlformats.org/officeDocument/2006/relationships/hyperlink" Target="https://publications.iom.int/books/reintegration-handbook-module-2-reintegration-assistance-individual-level" TargetMode="External"/><Relationship Id="rId9" Type="http://schemas.openxmlformats.org/officeDocument/2006/relationships/hyperlink" Target="https://publications.iom.int/books/manual-sobre-reintegracion-modulo-1-un-enfoque-integrado-de-la-reintegracion" TargetMode="External"/><Relationship Id="rId14" Type="http://schemas.openxmlformats.org/officeDocument/2006/relationships/hyperlink" Target="https://publications.iom.int/books/manual-sobre-reintegracion-modulo-6-enfoque-basado-en-los-derechos-del-nino-para-l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person, indoor&#10;&#10;Description automatically generated">
            <a:extLst>
              <a:ext uri="{FF2B5EF4-FFF2-40B4-BE49-F238E27FC236}">
                <a16:creationId xmlns:a16="http://schemas.microsoft.com/office/drawing/2014/main" id="{C3B66657-A072-62C2-B48A-643726A4E172}"/>
              </a:ext>
            </a:extLst>
          </p:cNvPr>
          <p:cNvPicPr>
            <a:picLocks noChangeAspect="1"/>
          </p:cNvPicPr>
          <p:nvPr/>
        </p:nvPicPr>
        <p:blipFill>
          <a:blip r:embed="rId3"/>
          <a:stretch>
            <a:fillRect/>
          </a:stretch>
        </p:blipFill>
        <p:spPr>
          <a:xfrm>
            <a:off x="-3672" y="4246"/>
            <a:ext cx="12199343" cy="6904591"/>
          </a:xfrm>
          <a:prstGeom prst="rect">
            <a:avLst/>
          </a:prstGeom>
        </p:spPr>
      </p:pic>
      <p:pic>
        <p:nvPicPr>
          <p:cNvPr id="11" name="Imagen 10">
            <a:extLst>
              <a:ext uri="{FF2B5EF4-FFF2-40B4-BE49-F238E27FC236}">
                <a16:creationId xmlns:a16="http://schemas.microsoft.com/office/drawing/2014/main" id="{3295FD5B-A43C-374B-80CF-5E61DAB58C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18" t="2778" r="50162" b="6944"/>
          <a:stretch/>
        </p:blipFill>
        <p:spPr>
          <a:xfrm>
            <a:off x="316302" y="5233820"/>
            <a:ext cx="2830803" cy="1222806"/>
          </a:xfrm>
          <a:prstGeom prst="rect">
            <a:avLst/>
          </a:prstGeom>
        </p:spPr>
      </p:pic>
    </p:spTree>
    <p:extLst>
      <p:ext uri="{BB962C8B-B14F-4D97-AF65-F5344CB8AC3E}">
        <p14:creationId xmlns:p14="http://schemas.microsoft.com/office/powerpoint/2010/main" val="270648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838200" y="136526"/>
            <a:ext cx="10515600" cy="315912"/>
          </a:xfrm>
        </p:spPr>
        <p:txBody>
          <a:bodyPr>
            <a:normAutofit fontScale="90000"/>
          </a:bodyPr>
          <a:lstStyle/>
          <a:p>
            <a:r>
              <a:rPr lang="es-PA" sz="3200">
                <a:solidFill>
                  <a:schemeClr val="bg1"/>
                </a:solidFill>
              </a:rPr>
              <a:t>Tools // </a:t>
            </a:r>
            <a:r>
              <a:rPr lang="es-PA" sz="3200" i="1">
                <a:solidFill>
                  <a:schemeClr val="bg1"/>
                </a:solidFill>
              </a:rPr>
              <a:t>Herramientas</a:t>
            </a:r>
            <a:endParaRPr lang="en-US" sz="32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566057" y="892630"/>
            <a:ext cx="6582888" cy="5710746"/>
          </a:xfrm>
        </p:spPr>
        <p:txBody>
          <a:bodyPr>
            <a:noAutofit/>
          </a:bodyPr>
          <a:lstStyle/>
          <a:p>
            <a:pPr marL="0" indent="0">
              <a:buNone/>
            </a:pPr>
            <a:r>
              <a:rPr lang="en-US" sz="1600">
                <a:solidFill>
                  <a:schemeClr val="tx2"/>
                </a:solidFill>
                <a:latin typeface="GillSansNova-Book"/>
              </a:rPr>
              <a:t>Planning Guide: Migrant Women and Livelihoods (UNDP, IOM, ILO)</a:t>
            </a:r>
          </a:p>
          <a:p>
            <a:pPr marL="0" indent="0">
              <a:buNone/>
            </a:pPr>
            <a:r>
              <a:rPr lang="en-US" sz="1600" err="1">
                <a:solidFill>
                  <a:srgbClr val="273845"/>
                </a:solidFill>
                <a:latin typeface="GillSansNova-Book"/>
              </a:rPr>
              <a:t>Guia</a:t>
            </a:r>
            <a:r>
              <a:rPr lang="en-US" sz="1600">
                <a:solidFill>
                  <a:srgbClr val="273845"/>
                </a:solidFill>
                <a:latin typeface="GillSansNova-Book"/>
              </a:rPr>
              <a:t> de </a:t>
            </a:r>
            <a:r>
              <a:rPr lang="en-US" sz="1600" err="1">
                <a:solidFill>
                  <a:srgbClr val="273845"/>
                </a:solidFill>
                <a:latin typeface="GillSansNova-Book"/>
              </a:rPr>
              <a:t>Planificacion</a:t>
            </a:r>
            <a:r>
              <a:rPr lang="en-US" sz="1600">
                <a:solidFill>
                  <a:srgbClr val="273845"/>
                </a:solidFill>
                <a:latin typeface="GillSansNova-Book"/>
              </a:rPr>
              <a:t>: </a:t>
            </a:r>
            <a:r>
              <a:rPr lang="en-US" sz="1600" err="1">
                <a:solidFill>
                  <a:srgbClr val="273845"/>
                </a:solidFill>
                <a:latin typeface="GillSansNova-Book"/>
              </a:rPr>
              <a:t>Mujeres</a:t>
            </a:r>
            <a:r>
              <a:rPr lang="en-US" sz="1600">
                <a:solidFill>
                  <a:srgbClr val="273845"/>
                </a:solidFill>
                <a:latin typeface="GillSansNova-Book"/>
              </a:rPr>
              <a:t> </a:t>
            </a:r>
            <a:r>
              <a:rPr lang="en-US" sz="1600" err="1">
                <a:solidFill>
                  <a:srgbClr val="273845"/>
                </a:solidFill>
                <a:latin typeface="GillSansNova-Book"/>
              </a:rPr>
              <a:t>Migrantes</a:t>
            </a:r>
            <a:r>
              <a:rPr lang="en-US" sz="1600">
                <a:solidFill>
                  <a:srgbClr val="273845"/>
                </a:solidFill>
                <a:latin typeface="GillSansNova-Book"/>
              </a:rPr>
              <a:t> y </a:t>
            </a:r>
            <a:r>
              <a:rPr lang="en-US" sz="1600" err="1">
                <a:solidFill>
                  <a:srgbClr val="273845"/>
                </a:solidFill>
                <a:latin typeface="GillSansNova-Book"/>
              </a:rPr>
              <a:t>Medios</a:t>
            </a:r>
            <a:r>
              <a:rPr lang="en-US" sz="1600">
                <a:solidFill>
                  <a:srgbClr val="273845"/>
                </a:solidFill>
                <a:latin typeface="GillSansNova-Book"/>
              </a:rPr>
              <a:t> de Vida (PNUD, OIM, OIT)</a:t>
            </a:r>
          </a:p>
          <a:p>
            <a:pPr marL="0" indent="0">
              <a:buNone/>
            </a:pPr>
            <a:endParaRPr lang="en-US" sz="1600">
              <a:solidFill>
                <a:srgbClr val="273845"/>
              </a:solidFill>
              <a:latin typeface="GillSansNova-Book"/>
            </a:endParaRPr>
          </a:p>
          <a:p>
            <a:pPr marL="0" indent="0">
              <a:buNone/>
            </a:pPr>
            <a:r>
              <a:rPr lang="es-ES" sz="1600">
                <a:solidFill>
                  <a:schemeClr val="tx2"/>
                </a:solidFill>
                <a:latin typeface="GillSansNova-Book"/>
              </a:rPr>
              <a:t>1. Human </a:t>
            </a:r>
            <a:r>
              <a:rPr lang="es-ES" sz="1600" err="1">
                <a:solidFill>
                  <a:schemeClr val="tx2"/>
                </a:solidFill>
                <a:latin typeface="GillSansNova-Book"/>
              </a:rPr>
              <a:t>Mobility</a:t>
            </a:r>
            <a:r>
              <a:rPr lang="es-ES" sz="1600">
                <a:solidFill>
                  <a:schemeClr val="tx2"/>
                </a:solidFill>
                <a:latin typeface="GillSansNova-Book"/>
              </a:rPr>
              <a:t> </a:t>
            </a:r>
            <a:r>
              <a:rPr lang="es-ES" sz="1600" err="1">
                <a:solidFill>
                  <a:schemeClr val="tx2"/>
                </a:solidFill>
                <a:latin typeface="GillSansNova-Book"/>
              </a:rPr>
              <a:t>Context</a:t>
            </a:r>
            <a:r>
              <a:rPr lang="es-ES" sz="1600">
                <a:solidFill>
                  <a:schemeClr val="tx2"/>
                </a:solidFill>
                <a:latin typeface="GillSansNova-Book"/>
              </a:rPr>
              <a:t>: </a:t>
            </a:r>
            <a:r>
              <a:rPr lang="es-ES" sz="1600" err="1">
                <a:solidFill>
                  <a:schemeClr val="tx2"/>
                </a:solidFill>
                <a:latin typeface="GillSansNova-Book"/>
              </a:rPr>
              <a:t>Women</a:t>
            </a:r>
            <a:r>
              <a:rPr lang="es-ES" sz="1600">
                <a:solidFill>
                  <a:schemeClr val="tx2"/>
                </a:solidFill>
                <a:latin typeface="GillSansNova-Book"/>
              </a:rPr>
              <a:t> Rights and </a:t>
            </a:r>
            <a:r>
              <a:rPr lang="es-ES" sz="1600" err="1">
                <a:solidFill>
                  <a:schemeClr val="tx2"/>
                </a:solidFill>
                <a:latin typeface="GillSansNova-Book"/>
              </a:rPr>
              <a:t>Empowerment</a:t>
            </a:r>
            <a:endParaRPr lang="es-ES" sz="1600">
              <a:solidFill>
                <a:schemeClr val="tx2"/>
              </a:solidFill>
              <a:latin typeface="GillSansNova-Book"/>
            </a:endParaRPr>
          </a:p>
          <a:p>
            <a:pPr marL="0" indent="0">
              <a:buNone/>
            </a:pPr>
            <a:r>
              <a:rPr lang="es-ES" sz="1600">
                <a:solidFill>
                  <a:srgbClr val="273845"/>
                </a:solidFill>
                <a:latin typeface="GillSansNova-Book"/>
              </a:rPr>
              <a:t>     Contexto de movilidad humana: temas relevantes a los derechos y </a:t>
            </a:r>
          </a:p>
          <a:p>
            <a:pPr marL="0" indent="0">
              <a:buNone/>
            </a:pPr>
            <a:r>
              <a:rPr lang="es-ES" sz="1600">
                <a:solidFill>
                  <a:srgbClr val="273845"/>
                </a:solidFill>
                <a:latin typeface="GillSansNova-Book"/>
              </a:rPr>
              <a:t>      empoderamiento de las mujeres</a:t>
            </a:r>
          </a:p>
          <a:p>
            <a:pPr marL="0" indent="0">
              <a:buNone/>
            </a:pPr>
            <a:endParaRPr lang="es-ES" sz="1600">
              <a:solidFill>
                <a:schemeClr val="tx2"/>
              </a:solidFill>
              <a:latin typeface="GillSansNova-Book"/>
            </a:endParaRPr>
          </a:p>
          <a:p>
            <a:pPr marL="0" indent="0">
              <a:buNone/>
            </a:pPr>
            <a:r>
              <a:rPr lang="es-ES" sz="1600">
                <a:solidFill>
                  <a:schemeClr val="tx2"/>
                </a:solidFill>
                <a:latin typeface="GillSansNova-Book"/>
              </a:rPr>
              <a:t>2. Conceptual Framework and </a:t>
            </a:r>
            <a:r>
              <a:rPr lang="es-ES" sz="1600" err="1">
                <a:solidFill>
                  <a:schemeClr val="tx2"/>
                </a:solidFill>
                <a:latin typeface="GillSansNova-Book"/>
              </a:rPr>
              <a:t>Entry</a:t>
            </a:r>
            <a:r>
              <a:rPr lang="es-ES" sz="1600">
                <a:solidFill>
                  <a:schemeClr val="tx2"/>
                </a:solidFill>
                <a:latin typeface="GillSansNova-Book"/>
              </a:rPr>
              <a:t> </a:t>
            </a:r>
            <a:r>
              <a:rPr lang="es-ES" sz="1600" err="1">
                <a:solidFill>
                  <a:schemeClr val="tx2"/>
                </a:solidFill>
                <a:latin typeface="GillSansNova-Book"/>
              </a:rPr>
              <a:t>Points</a:t>
            </a:r>
            <a:r>
              <a:rPr lang="es-ES" sz="1600">
                <a:solidFill>
                  <a:schemeClr val="tx2"/>
                </a:solidFill>
                <a:latin typeface="GillSansNova-Book"/>
              </a:rPr>
              <a:t>: </a:t>
            </a:r>
            <a:r>
              <a:rPr lang="es-ES" sz="1600" err="1">
                <a:solidFill>
                  <a:schemeClr val="tx2"/>
                </a:solidFill>
                <a:latin typeface="GillSansNova-Book"/>
              </a:rPr>
              <a:t>Migrant</a:t>
            </a:r>
            <a:r>
              <a:rPr lang="es-ES" sz="1600">
                <a:solidFill>
                  <a:schemeClr val="tx2"/>
                </a:solidFill>
                <a:latin typeface="GillSansNova-Book"/>
              </a:rPr>
              <a:t> </a:t>
            </a:r>
            <a:r>
              <a:rPr lang="es-ES" sz="1600" err="1">
                <a:solidFill>
                  <a:schemeClr val="tx2"/>
                </a:solidFill>
                <a:latin typeface="GillSansNova-Book"/>
              </a:rPr>
              <a:t>Women</a:t>
            </a:r>
            <a:r>
              <a:rPr lang="es-ES" sz="1600">
                <a:solidFill>
                  <a:schemeClr val="tx2"/>
                </a:solidFill>
                <a:latin typeface="GillSansNova-Book"/>
              </a:rPr>
              <a:t> and </a:t>
            </a:r>
          </a:p>
          <a:p>
            <a:pPr marL="0" indent="0">
              <a:buNone/>
            </a:pPr>
            <a:r>
              <a:rPr lang="es-ES" sz="1600">
                <a:solidFill>
                  <a:schemeClr val="tx2"/>
                </a:solidFill>
                <a:latin typeface="GillSansNova-Book"/>
              </a:rPr>
              <a:t>     </a:t>
            </a:r>
            <a:r>
              <a:rPr lang="es-ES" sz="1600" err="1">
                <a:solidFill>
                  <a:schemeClr val="tx2"/>
                </a:solidFill>
                <a:latin typeface="GillSansNova-Book"/>
              </a:rPr>
              <a:t>Livelihoods</a:t>
            </a:r>
            <a:endParaRPr lang="es-ES" sz="1600">
              <a:solidFill>
                <a:schemeClr val="tx2"/>
              </a:solidFill>
              <a:latin typeface="GillSansNova-Book"/>
            </a:endParaRPr>
          </a:p>
          <a:p>
            <a:pPr marL="0" indent="0">
              <a:buNone/>
            </a:pPr>
            <a:r>
              <a:rPr lang="es-ES" sz="1600">
                <a:solidFill>
                  <a:srgbClr val="273845"/>
                </a:solidFill>
                <a:latin typeface="GillSansNova-Book"/>
              </a:rPr>
              <a:t>     Marco conceptual y puntos de entrada: mujeres migrantes y medios </a:t>
            </a:r>
          </a:p>
          <a:p>
            <a:pPr marL="0" indent="0">
              <a:buNone/>
            </a:pPr>
            <a:r>
              <a:rPr lang="es-ES" sz="1600">
                <a:solidFill>
                  <a:srgbClr val="273845"/>
                </a:solidFill>
                <a:latin typeface="GillSansNova-Book"/>
              </a:rPr>
              <a:t>      de vida</a:t>
            </a:r>
          </a:p>
          <a:p>
            <a:pPr marL="0" indent="0">
              <a:buNone/>
            </a:pPr>
            <a:endParaRPr lang="es-ES" sz="1600">
              <a:solidFill>
                <a:srgbClr val="273845"/>
              </a:solidFill>
              <a:latin typeface="GillSansNova-Book"/>
            </a:endParaRPr>
          </a:p>
          <a:p>
            <a:pPr marL="0" indent="0">
              <a:buNone/>
            </a:pPr>
            <a:r>
              <a:rPr lang="es-ES" sz="1600">
                <a:solidFill>
                  <a:schemeClr val="tx2"/>
                </a:solidFill>
              </a:rPr>
              <a:t>3. </a:t>
            </a:r>
            <a:r>
              <a:rPr lang="es-ES" sz="1600" err="1">
                <a:solidFill>
                  <a:schemeClr val="tx2"/>
                </a:solidFill>
              </a:rPr>
              <a:t>Planning</a:t>
            </a:r>
            <a:r>
              <a:rPr lang="es-ES" sz="1600">
                <a:solidFill>
                  <a:schemeClr val="tx2"/>
                </a:solidFill>
              </a:rPr>
              <a:t> &amp; </a:t>
            </a:r>
            <a:r>
              <a:rPr lang="es-ES" sz="1600" err="1">
                <a:solidFill>
                  <a:schemeClr val="tx2"/>
                </a:solidFill>
              </a:rPr>
              <a:t>Gender</a:t>
            </a:r>
            <a:r>
              <a:rPr lang="es-ES" sz="1600">
                <a:solidFill>
                  <a:schemeClr val="tx2"/>
                </a:solidFill>
              </a:rPr>
              <a:t> Mainstreaming: </a:t>
            </a:r>
            <a:r>
              <a:rPr lang="es-ES" sz="1600" err="1">
                <a:solidFill>
                  <a:schemeClr val="tx2"/>
                </a:solidFill>
              </a:rPr>
              <a:t>How</a:t>
            </a:r>
            <a:r>
              <a:rPr lang="es-ES" sz="1600">
                <a:solidFill>
                  <a:schemeClr val="tx2"/>
                </a:solidFill>
              </a:rPr>
              <a:t> to </a:t>
            </a:r>
            <a:r>
              <a:rPr lang="es-ES" sz="1600" err="1">
                <a:solidFill>
                  <a:schemeClr val="tx2"/>
                </a:solidFill>
              </a:rPr>
              <a:t>design</a:t>
            </a:r>
            <a:r>
              <a:rPr lang="es-ES" sz="1600">
                <a:solidFill>
                  <a:schemeClr val="tx2"/>
                </a:solidFill>
              </a:rPr>
              <a:t> </a:t>
            </a:r>
            <a:r>
              <a:rPr lang="es-ES" sz="1600" err="1">
                <a:solidFill>
                  <a:schemeClr val="tx2"/>
                </a:solidFill>
              </a:rPr>
              <a:t>plans</a:t>
            </a:r>
            <a:r>
              <a:rPr lang="es-ES" sz="1600">
                <a:solidFill>
                  <a:schemeClr val="tx2"/>
                </a:solidFill>
              </a:rPr>
              <a:t>, </a:t>
            </a:r>
            <a:r>
              <a:rPr lang="es-ES" sz="1600" err="1">
                <a:solidFill>
                  <a:schemeClr val="tx2"/>
                </a:solidFill>
              </a:rPr>
              <a:t>programs</a:t>
            </a:r>
            <a:r>
              <a:rPr lang="es-ES" sz="1600">
                <a:solidFill>
                  <a:schemeClr val="tx2"/>
                </a:solidFill>
              </a:rPr>
              <a:t> and  </a:t>
            </a:r>
          </a:p>
          <a:p>
            <a:pPr marL="0" indent="0">
              <a:buNone/>
            </a:pPr>
            <a:r>
              <a:rPr lang="es-ES" sz="1600">
                <a:solidFill>
                  <a:schemeClr val="tx2"/>
                </a:solidFill>
              </a:rPr>
              <a:t>     </a:t>
            </a:r>
            <a:r>
              <a:rPr lang="es-ES" sz="1600" err="1">
                <a:solidFill>
                  <a:schemeClr val="tx2"/>
                </a:solidFill>
              </a:rPr>
              <a:t>projects</a:t>
            </a:r>
            <a:r>
              <a:rPr lang="es-ES" sz="1600">
                <a:solidFill>
                  <a:schemeClr val="tx2"/>
                </a:solidFill>
              </a:rPr>
              <a:t>?</a:t>
            </a:r>
          </a:p>
          <a:p>
            <a:pPr marL="0" indent="0">
              <a:buNone/>
            </a:pPr>
            <a:r>
              <a:rPr lang="es-ES" sz="1600"/>
              <a:t>    Planificación con perspectiva de género: ¿cómo diseñar planes, </a:t>
            </a:r>
          </a:p>
          <a:p>
            <a:pPr marL="0" indent="0">
              <a:buNone/>
            </a:pPr>
            <a:r>
              <a:rPr lang="es-ES" sz="1600"/>
              <a:t>    programas y proyectos?</a:t>
            </a:r>
          </a:p>
        </p:txBody>
      </p:sp>
      <p:pic>
        <p:nvPicPr>
          <p:cNvPr id="5" name="Picture 4">
            <a:extLst>
              <a:ext uri="{FF2B5EF4-FFF2-40B4-BE49-F238E27FC236}">
                <a16:creationId xmlns:a16="http://schemas.microsoft.com/office/drawing/2014/main" id="{56352215-FABC-FC45-AEA5-84BF8E53107E}"/>
              </a:ext>
            </a:extLst>
          </p:cNvPr>
          <p:cNvPicPr>
            <a:picLocks noChangeAspect="1"/>
          </p:cNvPicPr>
          <p:nvPr/>
        </p:nvPicPr>
        <p:blipFill>
          <a:blip r:embed="rId3"/>
          <a:stretch>
            <a:fillRect/>
          </a:stretch>
        </p:blipFill>
        <p:spPr>
          <a:xfrm>
            <a:off x="7416474" y="674914"/>
            <a:ext cx="4546926" cy="5928462"/>
          </a:xfrm>
          <a:prstGeom prst="rect">
            <a:avLst/>
          </a:prstGeom>
        </p:spPr>
      </p:pic>
    </p:spTree>
    <p:extLst>
      <p:ext uri="{BB962C8B-B14F-4D97-AF65-F5344CB8AC3E}">
        <p14:creationId xmlns:p14="http://schemas.microsoft.com/office/powerpoint/2010/main" val="344128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838200" y="136526"/>
            <a:ext cx="10515600" cy="315912"/>
          </a:xfrm>
        </p:spPr>
        <p:txBody>
          <a:bodyPr>
            <a:normAutofit fontScale="90000"/>
          </a:bodyPr>
          <a:lstStyle/>
          <a:p>
            <a:r>
              <a:rPr lang="es-PA" sz="3200">
                <a:solidFill>
                  <a:schemeClr val="bg1"/>
                </a:solidFill>
              </a:rPr>
              <a:t>Tools // </a:t>
            </a:r>
            <a:r>
              <a:rPr lang="es-PA" sz="3200" i="1">
                <a:solidFill>
                  <a:schemeClr val="bg1"/>
                </a:solidFill>
              </a:rPr>
              <a:t>Herramientas</a:t>
            </a:r>
            <a:endParaRPr lang="en-US" sz="32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838200" y="1077686"/>
            <a:ext cx="5257800" cy="5099277"/>
          </a:xfrm>
        </p:spPr>
        <p:txBody>
          <a:bodyPr>
            <a:normAutofit/>
          </a:bodyPr>
          <a:lstStyle/>
          <a:p>
            <a:pPr marL="0" indent="0">
              <a:buNone/>
            </a:pPr>
            <a:r>
              <a:rPr lang="en-US" sz="2000">
                <a:solidFill>
                  <a:schemeClr val="tx2"/>
                </a:solidFill>
                <a:latin typeface="GillSansNova-Book"/>
              </a:rPr>
              <a:t>Participation in Practice: The Community-based Planning Manual for Partners</a:t>
            </a:r>
            <a:endParaRPr lang="en-US" sz="2000">
              <a:solidFill>
                <a:srgbClr val="273845"/>
              </a:solidFill>
              <a:latin typeface="GillSansNova-Book"/>
            </a:endParaRPr>
          </a:p>
          <a:p>
            <a:pPr marL="0" indent="0">
              <a:buNone/>
            </a:pPr>
            <a:r>
              <a:rPr lang="es-ES" sz="2000">
                <a:solidFill>
                  <a:srgbClr val="273845"/>
                </a:solidFill>
                <a:latin typeface="GillSansNova-Book"/>
              </a:rPr>
              <a:t>Participación en la Practica: Manual para la Planificación de Base Comunitaria</a:t>
            </a:r>
          </a:p>
          <a:p>
            <a:pPr marL="0" indent="0">
              <a:buNone/>
            </a:pPr>
            <a:endParaRPr lang="es-ES" sz="2000">
              <a:solidFill>
                <a:schemeClr val="tx2"/>
              </a:solidFill>
              <a:latin typeface="GillSansNova-Book"/>
            </a:endParaRPr>
          </a:p>
          <a:p>
            <a:pPr marL="0" indent="0">
              <a:buNone/>
            </a:pPr>
            <a:r>
              <a:rPr lang="es-ES" sz="2000">
                <a:solidFill>
                  <a:schemeClr val="tx2"/>
                </a:solidFill>
                <a:latin typeface="GillSansNova-Book"/>
              </a:rPr>
              <a:t>1. </a:t>
            </a:r>
            <a:r>
              <a:rPr lang="es-ES" sz="2000" err="1">
                <a:solidFill>
                  <a:schemeClr val="tx2"/>
                </a:solidFill>
                <a:latin typeface="GillSansNova-Book"/>
              </a:rPr>
              <a:t>Preparatory</a:t>
            </a:r>
            <a:r>
              <a:rPr lang="es-ES" sz="2000">
                <a:solidFill>
                  <a:schemeClr val="tx2"/>
                </a:solidFill>
                <a:latin typeface="GillSansNova-Book"/>
              </a:rPr>
              <a:t> </a:t>
            </a:r>
            <a:r>
              <a:rPr lang="es-ES" sz="2000" err="1">
                <a:solidFill>
                  <a:schemeClr val="tx2"/>
                </a:solidFill>
                <a:latin typeface="GillSansNova-Book"/>
              </a:rPr>
              <a:t>Phase</a:t>
            </a:r>
            <a:endParaRPr lang="es-ES" sz="2000">
              <a:solidFill>
                <a:schemeClr val="tx2"/>
              </a:solidFill>
              <a:latin typeface="GillSansNova-Book"/>
            </a:endParaRPr>
          </a:p>
          <a:p>
            <a:pPr marL="0" indent="0">
              <a:buNone/>
            </a:pPr>
            <a:r>
              <a:rPr lang="es-ES" sz="2000">
                <a:solidFill>
                  <a:srgbClr val="273845"/>
                </a:solidFill>
                <a:latin typeface="GillSansNova-Book"/>
              </a:rPr>
              <a:t>    Fase Preparatoria</a:t>
            </a:r>
          </a:p>
          <a:p>
            <a:pPr marL="0" indent="0">
              <a:buNone/>
            </a:pPr>
            <a:endParaRPr lang="es-ES" sz="2000">
              <a:solidFill>
                <a:srgbClr val="273845"/>
              </a:solidFill>
              <a:latin typeface="GillSansNova-Book"/>
            </a:endParaRPr>
          </a:p>
          <a:p>
            <a:pPr marL="0" indent="0">
              <a:buNone/>
            </a:pPr>
            <a:r>
              <a:rPr lang="es-ES" sz="2000">
                <a:solidFill>
                  <a:schemeClr val="tx2"/>
                </a:solidFill>
                <a:latin typeface="GillSansNova-Book"/>
              </a:rPr>
              <a:t>2. </a:t>
            </a:r>
            <a:r>
              <a:rPr lang="es-ES" sz="2000" err="1">
                <a:solidFill>
                  <a:schemeClr val="tx2"/>
                </a:solidFill>
                <a:latin typeface="GillSansNova-Book"/>
              </a:rPr>
              <a:t>Assessments</a:t>
            </a:r>
            <a:endParaRPr lang="es-ES" sz="2000">
              <a:solidFill>
                <a:schemeClr val="tx2"/>
              </a:solidFill>
              <a:latin typeface="GillSansNova-Book"/>
            </a:endParaRPr>
          </a:p>
          <a:p>
            <a:pPr marL="0" indent="0">
              <a:buNone/>
            </a:pPr>
            <a:r>
              <a:rPr lang="es-ES" sz="2000">
                <a:solidFill>
                  <a:srgbClr val="273845"/>
                </a:solidFill>
                <a:latin typeface="GillSansNova-Book"/>
              </a:rPr>
              <a:t>     Evaluaciones</a:t>
            </a:r>
          </a:p>
          <a:p>
            <a:pPr marL="0" indent="0">
              <a:buNone/>
            </a:pPr>
            <a:endParaRPr lang="es-ES" sz="2000">
              <a:solidFill>
                <a:srgbClr val="273845"/>
              </a:solidFill>
              <a:latin typeface="GillSansNova-Book"/>
            </a:endParaRPr>
          </a:p>
          <a:p>
            <a:pPr marL="0" indent="0">
              <a:buNone/>
            </a:pPr>
            <a:r>
              <a:rPr lang="es-ES" sz="2000">
                <a:solidFill>
                  <a:schemeClr val="tx2"/>
                </a:solidFill>
                <a:latin typeface="GillSansNova-Book"/>
              </a:rPr>
              <a:t>3. </a:t>
            </a:r>
            <a:r>
              <a:rPr lang="es-ES" sz="2000" err="1">
                <a:solidFill>
                  <a:schemeClr val="tx2"/>
                </a:solidFill>
                <a:latin typeface="GillSansNova-Book"/>
              </a:rPr>
              <a:t>Planning</a:t>
            </a:r>
            <a:r>
              <a:rPr lang="es-ES" sz="2000">
                <a:solidFill>
                  <a:schemeClr val="tx2"/>
                </a:solidFill>
                <a:latin typeface="GillSansNova-Book"/>
              </a:rPr>
              <a:t> and </a:t>
            </a:r>
            <a:r>
              <a:rPr lang="es-ES" sz="2000" err="1">
                <a:solidFill>
                  <a:schemeClr val="tx2"/>
                </a:solidFill>
                <a:latin typeface="GillSansNova-Book"/>
              </a:rPr>
              <a:t>Prioritization</a:t>
            </a:r>
            <a:endParaRPr lang="es-ES" sz="2000">
              <a:solidFill>
                <a:schemeClr val="tx2"/>
              </a:solidFill>
              <a:latin typeface="GillSansNova-Book"/>
            </a:endParaRPr>
          </a:p>
          <a:p>
            <a:pPr marL="0" indent="0">
              <a:buNone/>
            </a:pPr>
            <a:r>
              <a:rPr lang="es-ES" sz="2000">
                <a:solidFill>
                  <a:srgbClr val="273845"/>
                </a:solidFill>
                <a:latin typeface="GillSansNova-Book"/>
              </a:rPr>
              <a:t>     Planificación y </a:t>
            </a:r>
            <a:r>
              <a:rPr lang="es-ES" sz="2000" err="1">
                <a:solidFill>
                  <a:srgbClr val="273845"/>
                </a:solidFill>
                <a:latin typeface="GillSansNova-Book"/>
              </a:rPr>
              <a:t>Priorizacion</a:t>
            </a:r>
            <a:endParaRPr lang="es-PA" sz="2000">
              <a:solidFill>
                <a:srgbClr val="273845"/>
              </a:solidFill>
              <a:latin typeface="GillSansNova-Book"/>
            </a:endParaRPr>
          </a:p>
        </p:txBody>
      </p:sp>
      <p:pic>
        <p:nvPicPr>
          <p:cNvPr id="8" name="Picture 7">
            <a:extLst>
              <a:ext uri="{FF2B5EF4-FFF2-40B4-BE49-F238E27FC236}">
                <a16:creationId xmlns:a16="http://schemas.microsoft.com/office/drawing/2014/main" id="{DDD0AE9B-B90B-09BA-9E0F-D9FE6FD20257}"/>
              </a:ext>
            </a:extLst>
          </p:cNvPr>
          <p:cNvPicPr>
            <a:picLocks noChangeAspect="1"/>
          </p:cNvPicPr>
          <p:nvPr/>
        </p:nvPicPr>
        <p:blipFill>
          <a:blip r:embed="rId3"/>
          <a:stretch>
            <a:fillRect/>
          </a:stretch>
        </p:blipFill>
        <p:spPr>
          <a:xfrm>
            <a:off x="7546330" y="737167"/>
            <a:ext cx="4268195" cy="5780314"/>
          </a:xfrm>
          <a:prstGeom prst="rect">
            <a:avLst/>
          </a:prstGeom>
        </p:spPr>
      </p:pic>
    </p:spTree>
    <p:extLst>
      <p:ext uri="{BB962C8B-B14F-4D97-AF65-F5344CB8AC3E}">
        <p14:creationId xmlns:p14="http://schemas.microsoft.com/office/powerpoint/2010/main" val="239714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524A-AB03-55D1-FFB3-BA605AFF6615}"/>
              </a:ext>
            </a:extLst>
          </p:cNvPr>
          <p:cNvSpPr>
            <a:spLocks noGrp="1"/>
          </p:cNvSpPr>
          <p:nvPr>
            <p:ph type="title"/>
          </p:nvPr>
        </p:nvSpPr>
        <p:spPr>
          <a:xfrm>
            <a:off x="838200" y="0"/>
            <a:ext cx="10515600" cy="498764"/>
          </a:xfrm>
        </p:spPr>
        <p:txBody>
          <a:bodyPr>
            <a:normAutofit fontScale="90000"/>
          </a:bodyPr>
          <a:lstStyle/>
          <a:p>
            <a:r>
              <a:rPr lang="es-PA" sz="3600">
                <a:solidFill>
                  <a:schemeClr val="bg1"/>
                </a:solidFill>
              </a:rPr>
              <a:t>Tools // </a:t>
            </a:r>
            <a:r>
              <a:rPr lang="es-PA" sz="3600" i="1">
                <a:solidFill>
                  <a:schemeClr val="bg1"/>
                </a:solidFill>
              </a:rPr>
              <a:t>Herramientas</a:t>
            </a:r>
            <a:endParaRPr lang="en-US" sz="3600" i="1">
              <a:solidFill>
                <a:schemeClr val="bg1"/>
              </a:solidFill>
            </a:endParaRPr>
          </a:p>
        </p:txBody>
      </p:sp>
      <p:sp>
        <p:nvSpPr>
          <p:cNvPr id="3" name="Content Placeholder 2">
            <a:extLst>
              <a:ext uri="{FF2B5EF4-FFF2-40B4-BE49-F238E27FC236}">
                <a16:creationId xmlns:a16="http://schemas.microsoft.com/office/drawing/2014/main" id="{E9B88BC4-F60F-1662-7B8A-308CE733EF37}"/>
              </a:ext>
            </a:extLst>
          </p:cNvPr>
          <p:cNvSpPr>
            <a:spLocks noGrp="1"/>
          </p:cNvSpPr>
          <p:nvPr>
            <p:ph idx="1"/>
          </p:nvPr>
        </p:nvSpPr>
        <p:spPr>
          <a:xfrm>
            <a:off x="332509" y="651164"/>
            <a:ext cx="11859491" cy="5985164"/>
          </a:xfrm>
        </p:spPr>
        <p:txBody>
          <a:bodyPr>
            <a:noAutofit/>
          </a:bodyPr>
          <a:lstStyle/>
          <a:p>
            <a:pPr marL="0" indent="0">
              <a:buNone/>
            </a:pPr>
            <a:r>
              <a:rPr lang="en-US" sz="1700">
                <a:solidFill>
                  <a:schemeClr val="accent1"/>
                </a:solidFill>
              </a:rPr>
              <a:t>Reintegration Handbook - Practical guidance on the design, implementation and monitoring of reintegration assistance</a:t>
            </a:r>
          </a:p>
          <a:p>
            <a:pPr marL="0" indent="0">
              <a:buNone/>
            </a:pPr>
            <a:r>
              <a:rPr lang="es-ES" sz="1700"/>
              <a:t>Manual sobre reintegración - Guía práctica para el diseño, la implementación y la supervisión de la asistencia para la reintegración</a:t>
            </a:r>
            <a:endParaRPr lang="en-US" sz="1700">
              <a:solidFill>
                <a:schemeClr val="accent1"/>
              </a:solidFill>
            </a:endParaRPr>
          </a:p>
          <a:p>
            <a:pPr algn="l">
              <a:buFont typeface="Arial" panose="020B0604020202020204" pitchFamily="34" charset="0"/>
              <a:buChar char="•"/>
            </a:pPr>
            <a:r>
              <a:rPr lang="en-US" sz="1700" i="0" strike="noStrike">
                <a:solidFill>
                  <a:schemeClr val="accent1"/>
                </a:solidFill>
                <a:effectLst/>
                <a:highlight>
                  <a:srgbClr val="FFFFFF"/>
                </a:highlight>
                <a:latin typeface="Open Sans" panose="020B0606030504020204" pitchFamily="34" charset="0"/>
                <a:hlinkClick r:id="rId3">
                  <a:extLst>
                    <a:ext uri="{A12FA001-AC4F-418D-AE19-62706E023703}">
                      <ahyp:hlinkClr xmlns:ahyp="http://schemas.microsoft.com/office/drawing/2018/hyperlinkcolor" val="tx"/>
                    </a:ext>
                  </a:extLst>
                </a:hlinkClick>
              </a:rPr>
              <a:t>Module 1: An integrated approach to reintegration</a:t>
            </a:r>
            <a:r>
              <a:rPr lang="en-US" sz="1700" i="0">
                <a:solidFill>
                  <a:schemeClr val="accent1"/>
                </a:solidFill>
                <a:effectLst/>
                <a:highlight>
                  <a:srgbClr val="FFFFFF"/>
                </a:highlight>
                <a:latin typeface="Open Sans" panose="020B0606030504020204" pitchFamily="34" charset="0"/>
              </a:rPr>
              <a:t> </a:t>
            </a:r>
          </a:p>
          <a:p>
            <a:pPr algn="l">
              <a:buFont typeface="Arial" panose="020B0604020202020204" pitchFamily="34" charset="0"/>
              <a:buChar char="•"/>
            </a:pPr>
            <a:r>
              <a:rPr lang="en-US" sz="1700" i="0" strike="noStrike">
                <a:solidFill>
                  <a:schemeClr val="accent1"/>
                </a:solidFill>
                <a:effectLst/>
                <a:highlight>
                  <a:srgbClr val="FFFFFF"/>
                </a:highlight>
                <a:latin typeface="Open Sans" panose="020B0606030504020204" pitchFamily="34" charset="0"/>
                <a:hlinkClick r:id="rId4">
                  <a:extLst>
                    <a:ext uri="{A12FA001-AC4F-418D-AE19-62706E023703}">
                      <ahyp:hlinkClr xmlns:ahyp="http://schemas.microsoft.com/office/drawing/2018/hyperlinkcolor" val="tx"/>
                    </a:ext>
                  </a:extLst>
                </a:hlinkClick>
              </a:rPr>
              <a:t>Module 2: Reintegration assistance at the individual level</a:t>
            </a:r>
            <a:r>
              <a:rPr lang="en-US" sz="1700" i="0">
                <a:solidFill>
                  <a:schemeClr val="accent1"/>
                </a:solidFill>
                <a:effectLst/>
                <a:highlight>
                  <a:srgbClr val="FFFFFF"/>
                </a:highlight>
                <a:latin typeface="Open Sans" panose="020B0606030504020204" pitchFamily="34" charset="0"/>
              </a:rPr>
              <a:t> </a:t>
            </a:r>
          </a:p>
          <a:p>
            <a:pPr algn="l">
              <a:buFont typeface="Arial" panose="020B0604020202020204" pitchFamily="34" charset="0"/>
              <a:buChar char="•"/>
            </a:pPr>
            <a:r>
              <a:rPr lang="en-US" sz="1700" i="0" strike="noStrike">
                <a:solidFill>
                  <a:schemeClr val="accent1"/>
                </a:solidFill>
                <a:effectLst/>
                <a:highlight>
                  <a:srgbClr val="FFFFFF"/>
                </a:highlight>
                <a:latin typeface="Open Sans" panose="020B0606030504020204" pitchFamily="34" charset="0"/>
                <a:hlinkClick r:id="rId5">
                  <a:extLst>
                    <a:ext uri="{A12FA001-AC4F-418D-AE19-62706E023703}">
                      <ahyp:hlinkClr xmlns:ahyp="http://schemas.microsoft.com/office/drawing/2018/hyperlinkcolor" val="tx"/>
                    </a:ext>
                  </a:extLst>
                </a:hlinkClick>
              </a:rPr>
              <a:t>Module 3: Reintegration assistance at the community level</a:t>
            </a:r>
            <a:r>
              <a:rPr lang="en-US" sz="1700" i="0">
                <a:solidFill>
                  <a:schemeClr val="accent1"/>
                </a:solidFill>
                <a:effectLst/>
                <a:highlight>
                  <a:srgbClr val="FFFFFF"/>
                </a:highlight>
                <a:latin typeface="Open Sans" panose="020B0606030504020204" pitchFamily="34" charset="0"/>
              </a:rPr>
              <a:t> </a:t>
            </a:r>
          </a:p>
          <a:p>
            <a:pPr algn="l">
              <a:buFont typeface="Arial" panose="020B0604020202020204" pitchFamily="34" charset="0"/>
              <a:buChar char="•"/>
            </a:pPr>
            <a:r>
              <a:rPr lang="en-US" sz="1700" i="0" strike="noStrike">
                <a:solidFill>
                  <a:schemeClr val="accent1"/>
                </a:solidFill>
                <a:effectLst/>
                <a:highlight>
                  <a:srgbClr val="FFFFFF"/>
                </a:highlight>
                <a:latin typeface="Open Sans" panose="020B0606030504020204" pitchFamily="34" charset="0"/>
                <a:hlinkClick r:id="rId6">
                  <a:extLst>
                    <a:ext uri="{A12FA001-AC4F-418D-AE19-62706E023703}">
                      <ahyp:hlinkClr xmlns:ahyp="http://schemas.microsoft.com/office/drawing/2018/hyperlinkcolor" val="tx"/>
                    </a:ext>
                  </a:extLst>
                </a:hlinkClick>
              </a:rPr>
              <a:t>Module 4: Reintegration assistance at the structural level</a:t>
            </a:r>
            <a:r>
              <a:rPr lang="en-US" sz="1700" i="0">
                <a:solidFill>
                  <a:schemeClr val="accent1"/>
                </a:solidFill>
                <a:effectLst/>
                <a:highlight>
                  <a:srgbClr val="FFFFFF"/>
                </a:highlight>
                <a:latin typeface="Open Sans" panose="020B0606030504020204" pitchFamily="34" charset="0"/>
              </a:rPr>
              <a:t> </a:t>
            </a:r>
          </a:p>
          <a:p>
            <a:pPr algn="l">
              <a:buFont typeface="Arial" panose="020B0604020202020204" pitchFamily="34" charset="0"/>
              <a:buChar char="•"/>
            </a:pPr>
            <a:r>
              <a:rPr lang="en-US" sz="1700" i="0" strike="noStrike">
                <a:solidFill>
                  <a:schemeClr val="accent1"/>
                </a:solidFill>
                <a:effectLst/>
                <a:highlight>
                  <a:srgbClr val="FFFFFF"/>
                </a:highlight>
                <a:latin typeface="Open Sans" panose="020B0606030504020204" pitchFamily="34" charset="0"/>
                <a:hlinkClick r:id="rId7">
                  <a:extLst>
                    <a:ext uri="{A12FA001-AC4F-418D-AE19-62706E023703}">
                      <ahyp:hlinkClr xmlns:ahyp="http://schemas.microsoft.com/office/drawing/2018/hyperlinkcolor" val="tx"/>
                    </a:ext>
                  </a:extLst>
                </a:hlinkClick>
              </a:rPr>
              <a:t>Module 5: Monitoring and evaluation of reintegration assistance</a:t>
            </a:r>
            <a:endParaRPr lang="en-US" sz="1700" i="0" strike="noStrike">
              <a:solidFill>
                <a:schemeClr val="accent1"/>
              </a:solidFill>
              <a:effectLst/>
              <a:highlight>
                <a:srgbClr val="FFFFFF"/>
              </a:highlight>
              <a:latin typeface="Open Sans" panose="020B0606030504020204" pitchFamily="34" charset="0"/>
            </a:endParaRPr>
          </a:p>
          <a:p>
            <a:pPr algn="l">
              <a:buFont typeface="Arial" panose="020B0604020202020204" pitchFamily="34" charset="0"/>
              <a:buChar char="•"/>
            </a:pPr>
            <a:r>
              <a:rPr lang="en-US" sz="1700" i="0" strike="noStrike">
                <a:solidFill>
                  <a:schemeClr val="accent1"/>
                </a:solidFill>
                <a:effectLst/>
                <a:highlight>
                  <a:srgbClr val="FFFFFF"/>
                </a:highlight>
                <a:latin typeface="Open Sans" panose="020B0606030504020204" pitchFamily="34" charset="0"/>
                <a:hlinkClick r:id="rId8">
                  <a:extLst>
                    <a:ext uri="{A12FA001-AC4F-418D-AE19-62706E023703}">
                      <ahyp:hlinkClr xmlns:ahyp="http://schemas.microsoft.com/office/drawing/2018/hyperlinkcolor" val="tx"/>
                    </a:ext>
                  </a:extLst>
                </a:hlinkClick>
              </a:rPr>
              <a:t>Module 6: A Child Rights Approach to The Sustainable Reintegration </a:t>
            </a:r>
          </a:p>
          <a:p>
            <a:pPr marL="0" indent="0" algn="l">
              <a:buNone/>
            </a:pPr>
            <a:r>
              <a:rPr lang="en-US" sz="1700" i="0" strike="noStrike">
                <a:solidFill>
                  <a:schemeClr val="accent1"/>
                </a:solidFill>
                <a:effectLst/>
                <a:highlight>
                  <a:srgbClr val="FFFFFF"/>
                </a:highlight>
                <a:latin typeface="Open Sans" panose="020B0606030504020204" pitchFamily="34" charset="0"/>
                <a:hlinkClick r:id="rId8">
                  <a:extLst>
                    <a:ext uri="{A12FA001-AC4F-418D-AE19-62706E023703}">
                      <ahyp:hlinkClr xmlns:ahyp="http://schemas.microsoft.com/office/drawing/2018/hyperlinkcolor" val="tx"/>
                    </a:ext>
                  </a:extLst>
                </a:hlinkClick>
              </a:rPr>
              <a:t>of Migrant Children and Families</a:t>
            </a:r>
            <a:r>
              <a:rPr lang="en-US" sz="1700" i="0">
                <a:solidFill>
                  <a:schemeClr val="accent1"/>
                </a:solidFill>
                <a:effectLst/>
                <a:highlight>
                  <a:srgbClr val="FFFFFF"/>
                </a:highlight>
                <a:latin typeface="Open Sans" panose="020B0606030504020204" pitchFamily="34" charset="0"/>
              </a:rPr>
              <a:t>  </a:t>
            </a:r>
            <a:endParaRPr lang="en-US" sz="1700">
              <a:solidFill>
                <a:schemeClr val="accent1"/>
              </a:solidFill>
              <a:highlight>
                <a:srgbClr val="FFFFFF"/>
              </a:highlight>
              <a:latin typeface="Open Sans" panose="020B0606030504020204" pitchFamily="34" charset="0"/>
            </a:endParaRPr>
          </a:p>
          <a:p>
            <a:pPr algn="l">
              <a:buFont typeface="Arial" panose="020B0604020202020204" pitchFamily="34" charset="0"/>
              <a:buChar char="•"/>
            </a:pPr>
            <a:r>
              <a:rPr lang="es-ES" sz="1700" i="0" strike="noStrike">
                <a:effectLst/>
                <a:highlight>
                  <a:srgbClr val="FFFFFF"/>
                </a:highlight>
                <a:latin typeface="Open Sans" panose="020B0606030504020204" pitchFamily="34" charset="0"/>
                <a:hlinkClick r:id="rId9">
                  <a:extLst>
                    <a:ext uri="{A12FA001-AC4F-418D-AE19-62706E023703}">
                      <ahyp:hlinkClr xmlns:ahyp="http://schemas.microsoft.com/office/drawing/2018/hyperlinkcolor" val="tx"/>
                    </a:ext>
                  </a:extLst>
                </a:hlinkClick>
              </a:rPr>
              <a:t>Módulo 1: Un enfoque integrado de la reintegración</a:t>
            </a:r>
            <a:endParaRPr lang="es-ES" sz="1700" strike="noStrike">
              <a:highlight>
                <a:srgbClr val="FFFFFF"/>
              </a:highlight>
              <a:latin typeface="Open Sans" panose="020B0606030504020204" pitchFamily="34" charset="0"/>
            </a:endParaRPr>
          </a:p>
          <a:p>
            <a:pPr algn="l">
              <a:buFont typeface="Arial" panose="020B0604020202020204" pitchFamily="34" charset="0"/>
              <a:buChar char="•"/>
            </a:pPr>
            <a:r>
              <a:rPr lang="es-ES" sz="1700" i="0" strike="noStrike">
                <a:effectLst/>
                <a:highlight>
                  <a:srgbClr val="FFFFFF"/>
                </a:highlight>
                <a:latin typeface="Open Sans" panose="020B0606030504020204" pitchFamily="34" charset="0"/>
                <a:hlinkClick r:id="rId10">
                  <a:extLst>
                    <a:ext uri="{A12FA001-AC4F-418D-AE19-62706E023703}">
                      <ahyp:hlinkClr xmlns:ahyp="http://schemas.microsoft.com/office/drawing/2018/hyperlinkcolor" val="tx"/>
                    </a:ext>
                  </a:extLst>
                </a:hlinkClick>
              </a:rPr>
              <a:t>Módulo 2: La asistencia para la reintegración a nivel individual </a:t>
            </a:r>
            <a:endParaRPr lang="es-ES" sz="1700" strike="noStrike">
              <a:highlight>
                <a:srgbClr val="FFFFFF"/>
              </a:highlight>
              <a:latin typeface="Open Sans" panose="020B0606030504020204" pitchFamily="34" charset="0"/>
            </a:endParaRPr>
          </a:p>
          <a:p>
            <a:pPr algn="l">
              <a:buFont typeface="Arial" panose="020B0604020202020204" pitchFamily="34" charset="0"/>
              <a:buChar char="•"/>
            </a:pPr>
            <a:r>
              <a:rPr lang="es-ES" sz="1700" i="0" strike="noStrike">
                <a:effectLst/>
                <a:highlight>
                  <a:srgbClr val="FFFFFF"/>
                </a:highlight>
                <a:latin typeface="Open Sans" panose="020B0606030504020204" pitchFamily="34" charset="0"/>
                <a:hlinkClick r:id="rId11">
                  <a:extLst>
                    <a:ext uri="{A12FA001-AC4F-418D-AE19-62706E023703}">
                      <ahyp:hlinkClr xmlns:ahyp="http://schemas.microsoft.com/office/drawing/2018/hyperlinkcolor" val="tx"/>
                    </a:ext>
                  </a:extLst>
                </a:hlinkClick>
              </a:rPr>
              <a:t>Módulo 3: La asistencia para la reintegración a nivel comunitario</a:t>
            </a:r>
            <a:r>
              <a:rPr lang="es-ES" sz="1700" i="0">
                <a:effectLst/>
                <a:highlight>
                  <a:srgbClr val="FFFFFF"/>
                </a:highlight>
                <a:latin typeface="Open Sans" panose="020B0606030504020204" pitchFamily="34" charset="0"/>
              </a:rPr>
              <a:t> </a:t>
            </a:r>
          </a:p>
          <a:p>
            <a:pPr algn="l">
              <a:buFont typeface="Arial" panose="020B0604020202020204" pitchFamily="34" charset="0"/>
              <a:buChar char="•"/>
            </a:pPr>
            <a:r>
              <a:rPr lang="es-ES" sz="1700" i="0" strike="noStrike">
                <a:effectLst/>
                <a:highlight>
                  <a:srgbClr val="FFFFFF"/>
                </a:highlight>
                <a:latin typeface="Open Sans" panose="020B0606030504020204" pitchFamily="34" charset="0"/>
                <a:hlinkClick r:id="rId12">
                  <a:extLst>
                    <a:ext uri="{A12FA001-AC4F-418D-AE19-62706E023703}">
                      <ahyp:hlinkClr xmlns:ahyp="http://schemas.microsoft.com/office/drawing/2018/hyperlinkcolor" val="tx"/>
                    </a:ext>
                  </a:extLst>
                </a:hlinkClick>
              </a:rPr>
              <a:t>Módulo 4: La asistencia para la reintegración a nivel estructural</a:t>
            </a:r>
            <a:endParaRPr lang="es-ES" sz="1700" strike="noStrike">
              <a:highlight>
                <a:srgbClr val="FFFFFF"/>
              </a:highlight>
              <a:latin typeface="Open Sans" panose="020B0606030504020204" pitchFamily="34" charset="0"/>
            </a:endParaRPr>
          </a:p>
          <a:p>
            <a:pPr algn="l">
              <a:buFont typeface="Arial" panose="020B0604020202020204" pitchFamily="34" charset="0"/>
              <a:buChar char="•"/>
            </a:pPr>
            <a:r>
              <a:rPr lang="es-ES" sz="1700" i="0" strike="noStrike">
                <a:effectLst/>
                <a:highlight>
                  <a:srgbClr val="FFFFFF"/>
                </a:highlight>
                <a:latin typeface="Open Sans" panose="020B0606030504020204" pitchFamily="34" charset="0"/>
                <a:hlinkClick r:id="rId13">
                  <a:extLst>
                    <a:ext uri="{A12FA001-AC4F-418D-AE19-62706E023703}">
                      <ahyp:hlinkClr xmlns:ahyp="http://schemas.microsoft.com/office/drawing/2018/hyperlinkcolor" val="tx"/>
                    </a:ext>
                  </a:extLst>
                </a:hlinkClick>
              </a:rPr>
              <a:t>Módulo 5: La supervisión y la evaluación de la asistencia para la reintegración</a:t>
            </a:r>
            <a:endParaRPr lang="es-ES" sz="1700" strike="noStrike">
              <a:highlight>
                <a:srgbClr val="FFFFFF"/>
              </a:highlight>
              <a:latin typeface="Open Sans" panose="020B0606030504020204" pitchFamily="34" charset="0"/>
            </a:endParaRPr>
          </a:p>
          <a:p>
            <a:pPr algn="l">
              <a:buFont typeface="Arial" panose="020B0604020202020204" pitchFamily="34" charset="0"/>
              <a:buChar char="•"/>
            </a:pPr>
            <a:r>
              <a:rPr lang="es-ES" sz="1700" i="0" strike="noStrike">
                <a:effectLst/>
                <a:highlight>
                  <a:srgbClr val="FFFFFF"/>
                </a:highlight>
                <a:latin typeface="Open Sans" panose="020B0606030504020204" pitchFamily="34" charset="0"/>
                <a:hlinkClick r:id="rId14">
                  <a:extLst>
                    <a:ext uri="{A12FA001-AC4F-418D-AE19-62706E023703}">
                      <ahyp:hlinkClr xmlns:ahyp="http://schemas.microsoft.com/office/drawing/2018/hyperlinkcolor" val="tx"/>
                    </a:ext>
                  </a:extLst>
                </a:hlinkClick>
              </a:rPr>
              <a:t>Módulo 6:  Enfoque basado en los derechos del niños para la reintegración </a:t>
            </a:r>
          </a:p>
          <a:p>
            <a:pPr marL="0" indent="0" algn="l">
              <a:buNone/>
            </a:pPr>
            <a:r>
              <a:rPr lang="es-ES" sz="1700" i="0" strike="noStrike">
                <a:effectLst/>
                <a:highlight>
                  <a:srgbClr val="FFFFFF"/>
                </a:highlight>
                <a:latin typeface="Open Sans" panose="020B0606030504020204" pitchFamily="34" charset="0"/>
                <a:hlinkClick r:id="rId14">
                  <a:extLst>
                    <a:ext uri="{A12FA001-AC4F-418D-AE19-62706E023703}">
                      <ahyp:hlinkClr xmlns:ahyp="http://schemas.microsoft.com/office/drawing/2018/hyperlinkcolor" val="tx"/>
                    </a:ext>
                  </a:extLst>
                </a:hlinkClick>
              </a:rPr>
              <a:t>sostenible de menores y familias migrantes</a:t>
            </a:r>
            <a:r>
              <a:rPr lang="es-ES" sz="1700" i="0">
                <a:effectLst/>
                <a:highlight>
                  <a:srgbClr val="FFFFFF"/>
                </a:highlight>
                <a:latin typeface="Open Sans" panose="020B0606030504020204" pitchFamily="34" charset="0"/>
              </a:rPr>
              <a:t> </a:t>
            </a:r>
          </a:p>
        </p:txBody>
      </p:sp>
      <p:pic>
        <p:nvPicPr>
          <p:cNvPr id="5" name="Picture 4">
            <a:extLst>
              <a:ext uri="{FF2B5EF4-FFF2-40B4-BE49-F238E27FC236}">
                <a16:creationId xmlns:a16="http://schemas.microsoft.com/office/drawing/2014/main" id="{67CCCA73-F119-2286-26B5-C8A08367819D}"/>
              </a:ext>
            </a:extLst>
          </p:cNvPr>
          <p:cNvPicPr>
            <a:picLocks noChangeAspect="1"/>
          </p:cNvPicPr>
          <p:nvPr/>
        </p:nvPicPr>
        <p:blipFill>
          <a:blip r:embed="rId15"/>
          <a:stretch>
            <a:fillRect/>
          </a:stretch>
        </p:blipFill>
        <p:spPr>
          <a:xfrm>
            <a:off x="8525965" y="1690445"/>
            <a:ext cx="2981741" cy="3477110"/>
          </a:xfrm>
          <a:prstGeom prst="rect">
            <a:avLst/>
          </a:prstGeom>
        </p:spPr>
      </p:pic>
    </p:spTree>
    <p:extLst>
      <p:ext uri="{BB962C8B-B14F-4D97-AF65-F5344CB8AC3E}">
        <p14:creationId xmlns:p14="http://schemas.microsoft.com/office/powerpoint/2010/main" val="344754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838200" y="136526"/>
            <a:ext cx="10515600" cy="315912"/>
          </a:xfrm>
        </p:spPr>
        <p:txBody>
          <a:bodyPr>
            <a:normAutofit fontScale="90000"/>
          </a:bodyPr>
          <a:lstStyle/>
          <a:p>
            <a:r>
              <a:rPr lang="es-PA" sz="3200">
                <a:solidFill>
                  <a:schemeClr val="bg1"/>
                </a:solidFill>
              </a:rPr>
              <a:t>Tools // </a:t>
            </a:r>
            <a:r>
              <a:rPr lang="es-PA" sz="3200" i="1">
                <a:solidFill>
                  <a:schemeClr val="bg1"/>
                </a:solidFill>
              </a:rPr>
              <a:t>Herramientas</a:t>
            </a:r>
            <a:endParaRPr lang="en-US" sz="32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838200" y="1077686"/>
            <a:ext cx="5257800" cy="5099277"/>
          </a:xfrm>
        </p:spPr>
        <p:txBody>
          <a:bodyPr>
            <a:normAutofit fontScale="92500" lnSpcReduction="20000"/>
          </a:bodyPr>
          <a:lstStyle/>
          <a:p>
            <a:pPr marL="0" indent="0">
              <a:buNone/>
            </a:pPr>
            <a:r>
              <a:rPr lang="es-PA" sz="2000" dirty="0">
                <a:solidFill>
                  <a:schemeClr val="tx2"/>
                </a:solidFill>
                <a:latin typeface="GillSansNova-Book"/>
              </a:rPr>
              <a:t>Preservar la salud mental y el bienestar de las sobrevivientes de violencia basada en género migrantes y refugiadas </a:t>
            </a:r>
          </a:p>
          <a:p>
            <a:pPr marL="0" indent="0">
              <a:buNone/>
            </a:pPr>
            <a:r>
              <a:rPr lang="en-US" sz="2000" dirty="0">
                <a:solidFill>
                  <a:srgbClr val="273845"/>
                </a:solidFill>
                <a:latin typeface="GillSansNova-Book"/>
              </a:rPr>
              <a:t>Preserving the mental health and well-being of migrant and refugee survivors of gender-based violence </a:t>
            </a:r>
            <a:endParaRPr lang="es-ES" sz="2000" dirty="0">
              <a:solidFill>
                <a:schemeClr val="tx2"/>
              </a:solidFill>
              <a:latin typeface="GillSansNova-Book"/>
            </a:endParaRPr>
          </a:p>
          <a:p>
            <a:pPr marL="0" indent="0">
              <a:buNone/>
            </a:pPr>
            <a:r>
              <a:rPr lang="es-ES" sz="2000" dirty="0">
                <a:solidFill>
                  <a:schemeClr val="tx2"/>
                </a:solidFill>
                <a:latin typeface="GillSansNova-Book"/>
              </a:rPr>
              <a:t>1. Parte A: Comprendiendo la VBG y la salud mental</a:t>
            </a:r>
          </a:p>
          <a:p>
            <a:pPr marL="0" indent="0">
              <a:buNone/>
            </a:pPr>
            <a:r>
              <a:rPr lang="es-ES" sz="2000" dirty="0">
                <a:solidFill>
                  <a:srgbClr val="273845"/>
                </a:solidFill>
                <a:latin typeface="GillSansNova-Book"/>
              </a:rPr>
              <a:t> </a:t>
            </a:r>
            <a:r>
              <a:rPr lang="en-US" sz="2000" dirty="0">
                <a:solidFill>
                  <a:srgbClr val="273845"/>
                </a:solidFill>
                <a:latin typeface="GillSansNova-Book"/>
              </a:rPr>
              <a:t>Part A: Understanding GBV and Mental Health</a:t>
            </a:r>
            <a:endParaRPr lang="es-ES" sz="2000" dirty="0">
              <a:solidFill>
                <a:srgbClr val="273845"/>
              </a:solidFill>
              <a:latin typeface="GillSansNova-Book"/>
            </a:endParaRPr>
          </a:p>
          <a:p>
            <a:pPr marL="0" indent="0">
              <a:buNone/>
            </a:pPr>
            <a:endParaRPr lang="es-ES" sz="2000" dirty="0">
              <a:solidFill>
                <a:srgbClr val="273845"/>
              </a:solidFill>
              <a:latin typeface="GillSansNova-Book"/>
            </a:endParaRPr>
          </a:p>
          <a:p>
            <a:pPr marL="0" indent="0">
              <a:buNone/>
            </a:pPr>
            <a:r>
              <a:rPr lang="es-ES" sz="2000" dirty="0">
                <a:solidFill>
                  <a:schemeClr val="tx2"/>
                </a:solidFill>
                <a:latin typeface="GillSansNova-Book"/>
              </a:rPr>
              <a:t>2. Parte B: Modelo Centrado en las necesidades de las sobrevivientes de VBG migrantes y refugiadas en modalidad remota</a:t>
            </a:r>
          </a:p>
          <a:p>
            <a:pPr marL="0" indent="0">
              <a:buNone/>
            </a:pPr>
            <a:r>
              <a:rPr lang="en-US" sz="2000" dirty="0">
                <a:solidFill>
                  <a:srgbClr val="273845"/>
                </a:solidFill>
                <a:latin typeface="GillSansNova-Book"/>
              </a:rPr>
              <a:t>Part B: Model focusing on the needs of migrant and refugee GBV survivors in remote mode</a:t>
            </a:r>
          </a:p>
          <a:p>
            <a:pPr marL="0" indent="0">
              <a:buNone/>
            </a:pPr>
            <a:endParaRPr lang="es-ES" sz="2000" dirty="0">
              <a:solidFill>
                <a:srgbClr val="273845"/>
              </a:solidFill>
              <a:latin typeface="GillSansNova-Book"/>
            </a:endParaRPr>
          </a:p>
          <a:p>
            <a:pPr marL="0" indent="0">
              <a:buNone/>
            </a:pPr>
            <a:r>
              <a:rPr lang="es-ES" sz="2000" dirty="0">
                <a:solidFill>
                  <a:schemeClr val="tx2"/>
                </a:solidFill>
                <a:latin typeface="GillSansNova-Book"/>
              </a:rPr>
              <a:t>3. Parte C: Estrategia de Implementación</a:t>
            </a:r>
          </a:p>
          <a:p>
            <a:pPr marL="0" indent="0">
              <a:buNone/>
            </a:pPr>
            <a:r>
              <a:rPr lang="es-ES" sz="2000" dirty="0" err="1">
                <a:solidFill>
                  <a:srgbClr val="273845"/>
                </a:solidFill>
                <a:latin typeface="GillSansNova-Book"/>
              </a:rPr>
              <a:t>Part</a:t>
            </a:r>
            <a:r>
              <a:rPr lang="es-ES" sz="2000" dirty="0">
                <a:solidFill>
                  <a:srgbClr val="273845"/>
                </a:solidFill>
                <a:latin typeface="GillSansNova-Book"/>
              </a:rPr>
              <a:t> C: </a:t>
            </a:r>
            <a:r>
              <a:rPr lang="es-ES" sz="2000" dirty="0" err="1">
                <a:solidFill>
                  <a:srgbClr val="273845"/>
                </a:solidFill>
                <a:latin typeface="GillSansNova-Book"/>
              </a:rPr>
              <a:t>Implementation</a:t>
            </a:r>
            <a:r>
              <a:rPr lang="es-ES" sz="2000" dirty="0">
                <a:solidFill>
                  <a:srgbClr val="273845"/>
                </a:solidFill>
                <a:latin typeface="GillSansNova-Book"/>
              </a:rPr>
              <a:t> </a:t>
            </a:r>
            <a:r>
              <a:rPr lang="es-ES" sz="2000" dirty="0" err="1">
                <a:solidFill>
                  <a:srgbClr val="273845"/>
                </a:solidFill>
                <a:latin typeface="GillSansNova-Book"/>
              </a:rPr>
              <a:t>Strategy</a:t>
            </a:r>
            <a:endParaRPr lang="es-PA" sz="2000" dirty="0">
              <a:solidFill>
                <a:srgbClr val="273845"/>
              </a:solidFill>
              <a:latin typeface="GillSansNova-Book"/>
            </a:endParaRPr>
          </a:p>
        </p:txBody>
      </p:sp>
      <p:pic>
        <p:nvPicPr>
          <p:cNvPr id="5" name="Picture 4">
            <a:extLst>
              <a:ext uri="{FF2B5EF4-FFF2-40B4-BE49-F238E27FC236}">
                <a16:creationId xmlns:a16="http://schemas.microsoft.com/office/drawing/2014/main" id="{744ED3A7-F52F-37B7-FECA-4987236B1A64}"/>
              </a:ext>
            </a:extLst>
          </p:cNvPr>
          <p:cNvPicPr>
            <a:picLocks noChangeAspect="1"/>
          </p:cNvPicPr>
          <p:nvPr/>
        </p:nvPicPr>
        <p:blipFill>
          <a:blip r:embed="rId3"/>
          <a:stretch>
            <a:fillRect/>
          </a:stretch>
        </p:blipFill>
        <p:spPr>
          <a:xfrm>
            <a:off x="7349056" y="1077686"/>
            <a:ext cx="3781953" cy="4829849"/>
          </a:xfrm>
          <a:prstGeom prst="rect">
            <a:avLst/>
          </a:prstGeom>
        </p:spPr>
      </p:pic>
    </p:spTree>
    <p:extLst>
      <p:ext uri="{BB962C8B-B14F-4D97-AF65-F5344CB8AC3E}">
        <p14:creationId xmlns:p14="http://schemas.microsoft.com/office/powerpoint/2010/main" val="113413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3924D86-0051-4233-9F5A-01FF78E199EE}"/>
              </a:ext>
            </a:extLst>
          </p:cNvPr>
          <p:cNvPicPr>
            <a:picLocks noChangeAspect="1"/>
          </p:cNvPicPr>
          <p:nvPr/>
        </p:nvPicPr>
        <p:blipFill>
          <a:blip r:embed="rId2"/>
          <a:stretch>
            <a:fillRect/>
          </a:stretch>
        </p:blipFill>
        <p:spPr>
          <a:xfrm>
            <a:off x="-14612" y="-41015"/>
            <a:ext cx="12200349" cy="6856525"/>
          </a:xfrm>
          <a:prstGeom prst="rect">
            <a:avLst/>
          </a:prstGeom>
        </p:spPr>
      </p:pic>
      <p:sp>
        <p:nvSpPr>
          <p:cNvPr id="2" name="Rectangle 1">
            <a:extLst>
              <a:ext uri="{FF2B5EF4-FFF2-40B4-BE49-F238E27FC236}">
                <a16:creationId xmlns:a16="http://schemas.microsoft.com/office/drawing/2014/main" id="{015ED58C-6557-4893-A23E-613526E3030B}"/>
              </a:ext>
            </a:extLst>
          </p:cNvPr>
          <p:cNvSpPr/>
          <p:nvPr/>
        </p:nvSpPr>
        <p:spPr>
          <a:xfrm>
            <a:off x="9923253" y="4701612"/>
            <a:ext cx="2257244" cy="722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46A65B48-D1B1-4AB2-9075-0B7B082A9B29}"/>
              </a:ext>
            </a:extLst>
          </p:cNvPr>
          <p:cNvSpPr>
            <a:spLocks noGrp="1"/>
          </p:cNvSpPr>
          <p:nvPr>
            <p:ph type="body" idx="1"/>
          </p:nvPr>
        </p:nvSpPr>
        <p:spPr>
          <a:xfrm>
            <a:off x="10076492" y="4709015"/>
            <a:ext cx="1961072" cy="695054"/>
          </a:xfrm>
        </p:spPr>
        <p:txBody>
          <a:bodyPr vert="horz" lIns="91440" tIns="45720" rIns="91440" bIns="45720" rtlCol="0" anchor="t">
            <a:normAutofit/>
          </a:bodyPr>
          <a:lstStyle/>
          <a:p>
            <a:r>
              <a:rPr lang="en-GB" sz="2800">
                <a:solidFill>
                  <a:schemeClr val="bg2"/>
                </a:solidFill>
                <a:latin typeface="Gill Sans Nova"/>
                <a:cs typeface="Calibri Light"/>
              </a:rPr>
              <a:t>Q&amp;A</a:t>
            </a:r>
            <a:endParaRPr lang="en-US" sz="2800">
              <a:solidFill>
                <a:schemeClr val="bg2"/>
              </a:solidFill>
              <a:latin typeface="Gill Sans Nova"/>
            </a:endParaRPr>
          </a:p>
        </p:txBody>
      </p:sp>
    </p:spTree>
    <p:extLst>
      <p:ext uri="{BB962C8B-B14F-4D97-AF65-F5344CB8AC3E}">
        <p14:creationId xmlns:p14="http://schemas.microsoft.com/office/powerpoint/2010/main" val="332383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4710-63DA-4C93-8CA1-946E7E9B3BBA}"/>
              </a:ext>
            </a:extLst>
          </p:cNvPr>
          <p:cNvSpPr>
            <a:spLocks noGrp="1"/>
          </p:cNvSpPr>
          <p:nvPr>
            <p:ph type="title"/>
          </p:nvPr>
        </p:nvSpPr>
        <p:spPr>
          <a:xfrm>
            <a:off x="838200" y="1137845"/>
            <a:ext cx="5987143" cy="4582310"/>
          </a:xfrm>
        </p:spPr>
        <p:txBody>
          <a:bodyPr>
            <a:normAutofit fontScale="90000"/>
          </a:bodyPr>
          <a:lstStyle/>
          <a:p>
            <a:r>
              <a:rPr lang="es-419" sz="2400">
                <a:latin typeface="+mn-lt"/>
              </a:rPr>
              <a:t>1. IOM </a:t>
            </a:r>
            <a:r>
              <a:rPr lang="es-419" sz="2400" err="1">
                <a:latin typeface="+mn-lt"/>
              </a:rPr>
              <a:t>Strategic</a:t>
            </a:r>
            <a:r>
              <a:rPr lang="es-419" sz="2400">
                <a:latin typeface="+mn-lt"/>
              </a:rPr>
              <a:t> Plan 2025-2028</a:t>
            </a:r>
            <a:br>
              <a:rPr lang="es-419" sz="2400">
                <a:latin typeface="+mn-lt"/>
              </a:rPr>
            </a:br>
            <a:r>
              <a:rPr lang="es-419" sz="2400">
                <a:latin typeface="+mn-lt"/>
              </a:rPr>
              <a:t>    </a:t>
            </a:r>
            <a:r>
              <a:rPr lang="es-419" sz="2400" i="1">
                <a:solidFill>
                  <a:schemeClr val="tx1"/>
                </a:solidFill>
                <a:latin typeface="+mn-lt"/>
              </a:rPr>
              <a:t>Plan Estratégico de la OIM 2025-2028</a:t>
            </a:r>
            <a:br>
              <a:rPr lang="es-419" sz="2400">
                <a:latin typeface="+mn-lt"/>
              </a:rPr>
            </a:br>
            <a:br>
              <a:rPr lang="es-419" sz="2400">
                <a:latin typeface="+mn-lt"/>
              </a:rPr>
            </a:br>
            <a:r>
              <a:rPr lang="es-419" sz="2400">
                <a:latin typeface="+mn-lt"/>
              </a:rPr>
              <a:t>2. </a:t>
            </a:r>
            <a:r>
              <a:rPr lang="es-419" sz="2400" err="1">
                <a:latin typeface="+mn-lt"/>
              </a:rPr>
              <a:t>Migrant</a:t>
            </a:r>
            <a:r>
              <a:rPr lang="es-419" sz="2400">
                <a:latin typeface="+mn-lt"/>
              </a:rPr>
              <a:t> </a:t>
            </a:r>
            <a:r>
              <a:rPr lang="es-419" sz="2400" err="1">
                <a:latin typeface="+mn-lt"/>
              </a:rPr>
              <a:t>Integration</a:t>
            </a:r>
            <a:r>
              <a:rPr lang="es-419" sz="2400">
                <a:latin typeface="+mn-lt"/>
              </a:rPr>
              <a:t>: </a:t>
            </a:r>
            <a:r>
              <a:rPr lang="es-419" sz="2400" err="1">
                <a:latin typeface="+mn-lt"/>
              </a:rPr>
              <a:t>Why</a:t>
            </a:r>
            <a:r>
              <a:rPr lang="es-419" sz="2400">
                <a:latin typeface="+mn-lt"/>
              </a:rPr>
              <a:t> </a:t>
            </a:r>
            <a:r>
              <a:rPr lang="es-419" sz="2400" err="1">
                <a:latin typeface="+mn-lt"/>
              </a:rPr>
              <a:t>is</a:t>
            </a:r>
            <a:r>
              <a:rPr lang="es-419" sz="2400">
                <a:latin typeface="+mn-lt"/>
              </a:rPr>
              <a:t> </a:t>
            </a:r>
            <a:r>
              <a:rPr lang="es-419" sz="2400" err="1">
                <a:latin typeface="+mn-lt"/>
              </a:rPr>
              <a:t>it</a:t>
            </a:r>
            <a:r>
              <a:rPr lang="es-419" sz="2400">
                <a:latin typeface="+mn-lt"/>
              </a:rPr>
              <a:t> </a:t>
            </a:r>
            <a:r>
              <a:rPr lang="es-419" sz="2400" err="1">
                <a:latin typeface="+mn-lt"/>
              </a:rPr>
              <a:t>Important</a:t>
            </a:r>
            <a:r>
              <a:rPr lang="es-419" sz="2400">
                <a:latin typeface="+mn-lt"/>
              </a:rPr>
              <a:t>?</a:t>
            </a:r>
            <a:br>
              <a:rPr lang="es-419" sz="2400">
                <a:latin typeface="+mn-lt"/>
              </a:rPr>
            </a:br>
            <a:r>
              <a:rPr lang="es-419" sz="2400">
                <a:latin typeface="+mn-lt"/>
              </a:rPr>
              <a:t>    </a:t>
            </a:r>
            <a:r>
              <a:rPr lang="es-419" sz="2400" i="1">
                <a:solidFill>
                  <a:schemeClr val="tx1"/>
                </a:solidFill>
                <a:latin typeface="+mn-lt"/>
              </a:rPr>
              <a:t>La Integración de las Personas Migrantes: </a:t>
            </a:r>
            <a:br>
              <a:rPr lang="es-419" sz="2400" i="1">
                <a:solidFill>
                  <a:schemeClr val="tx1"/>
                </a:solidFill>
                <a:latin typeface="+mn-lt"/>
              </a:rPr>
            </a:br>
            <a:r>
              <a:rPr lang="es-419" sz="2400" i="1">
                <a:solidFill>
                  <a:schemeClr val="tx1"/>
                </a:solidFill>
                <a:latin typeface="+mn-lt"/>
              </a:rPr>
              <a:t>   ¿Porque es Importante?</a:t>
            </a:r>
            <a:br>
              <a:rPr lang="es-419" sz="2400" i="1">
                <a:latin typeface="+mn-lt"/>
              </a:rPr>
            </a:br>
            <a:br>
              <a:rPr lang="es-419" sz="2400" i="1">
                <a:latin typeface="+mn-lt"/>
              </a:rPr>
            </a:br>
            <a:r>
              <a:rPr lang="es-419" sz="2400">
                <a:latin typeface="+mn-lt"/>
              </a:rPr>
              <a:t>3. </a:t>
            </a:r>
            <a:r>
              <a:rPr lang="es-419" sz="2400" err="1">
                <a:latin typeface="+mn-lt"/>
              </a:rPr>
              <a:t>Gender</a:t>
            </a:r>
            <a:r>
              <a:rPr lang="es-419" sz="2400">
                <a:latin typeface="+mn-lt"/>
              </a:rPr>
              <a:t> and </a:t>
            </a:r>
            <a:r>
              <a:rPr lang="es-419" sz="2400" err="1">
                <a:latin typeface="+mn-lt"/>
              </a:rPr>
              <a:t>Migration</a:t>
            </a:r>
            <a:r>
              <a:rPr lang="es-419" sz="2400">
                <a:latin typeface="+mn-lt"/>
              </a:rPr>
              <a:t> in </a:t>
            </a:r>
            <a:r>
              <a:rPr lang="es-419" sz="2400" err="1">
                <a:latin typeface="+mn-lt"/>
              </a:rPr>
              <a:t>Latin</a:t>
            </a:r>
            <a:r>
              <a:rPr lang="es-419" sz="2400">
                <a:latin typeface="+mn-lt"/>
              </a:rPr>
              <a:t> </a:t>
            </a:r>
            <a:r>
              <a:rPr lang="es-419" sz="2400" err="1">
                <a:latin typeface="+mn-lt"/>
              </a:rPr>
              <a:t>America</a:t>
            </a:r>
            <a:r>
              <a:rPr lang="es-419" sz="2400">
                <a:latin typeface="+mn-lt"/>
              </a:rPr>
              <a:t> and </a:t>
            </a:r>
            <a:r>
              <a:rPr lang="es-419" sz="2400" err="1">
                <a:latin typeface="+mn-lt"/>
              </a:rPr>
              <a:t>the</a:t>
            </a:r>
            <a:r>
              <a:rPr lang="es-419" sz="2400">
                <a:latin typeface="+mn-lt"/>
              </a:rPr>
              <a:t> </a:t>
            </a:r>
            <a:br>
              <a:rPr lang="es-419" sz="2400">
                <a:latin typeface="+mn-lt"/>
              </a:rPr>
            </a:br>
            <a:r>
              <a:rPr lang="es-419" sz="2400">
                <a:latin typeface="+mn-lt"/>
              </a:rPr>
              <a:t>    Caribbean</a:t>
            </a:r>
            <a:br>
              <a:rPr lang="es-419" sz="2400">
                <a:latin typeface="+mn-lt"/>
              </a:rPr>
            </a:br>
            <a:r>
              <a:rPr lang="es-419" sz="2400">
                <a:latin typeface="+mn-lt"/>
              </a:rPr>
              <a:t>    </a:t>
            </a:r>
            <a:r>
              <a:rPr lang="es-419" sz="2400" i="1">
                <a:solidFill>
                  <a:schemeClr val="tx1"/>
                </a:solidFill>
                <a:latin typeface="+mn-lt"/>
              </a:rPr>
              <a:t>Migración y Género en América Latina y el </a:t>
            </a:r>
            <a:br>
              <a:rPr lang="es-419" sz="2400" i="1">
                <a:solidFill>
                  <a:schemeClr val="tx1"/>
                </a:solidFill>
                <a:latin typeface="+mn-lt"/>
              </a:rPr>
            </a:br>
            <a:r>
              <a:rPr lang="es-419" sz="2400" i="1">
                <a:solidFill>
                  <a:schemeClr val="tx1"/>
                </a:solidFill>
                <a:latin typeface="+mn-lt"/>
              </a:rPr>
              <a:t>    Caribe</a:t>
            </a:r>
            <a:br>
              <a:rPr lang="es-419" sz="2400">
                <a:solidFill>
                  <a:schemeClr val="tx1"/>
                </a:solidFill>
                <a:latin typeface="+mn-lt"/>
              </a:rPr>
            </a:br>
            <a:br>
              <a:rPr lang="es-419" sz="2400">
                <a:solidFill>
                  <a:schemeClr val="tx1"/>
                </a:solidFill>
                <a:latin typeface="+mn-lt"/>
              </a:rPr>
            </a:br>
            <a:r>
              <a:rPr lang="es-419" sz="2400">
                <a:solidFill>
                  <a:schemeClr val="tx2"/>
                </a:solidFill>
                <a:latin typeface="+mn-lt"/>
              </a:rPr>
              <a:t>4. </a:t>
            </a:r>
            <a:r>
              <a:rPr lang="es-419" sz="2400" err="1">
                <a:solidFill>
                  <a:schemeClr val="tx2"/>
                </a:solidFill>
                <a:latin typeface="+mn-lt"/>
              </a:rPr>
              <a:t>Best</a:t>
            </a:r>
            <a:r>
              <a:rPr lang="es-419" sz="2400">
                <a:solidFill>
                  <a:schemeClr val="tx2"/>
                </a:solidFill>
                <a:latin typeface="+mn-lt"/>
              </a:rPr>
              <a:t> </a:t>
            </a:r>
            <a:r>
              <a:rPr lang="es-419" sz="2400" err="1">
                <a:solidFill>
                  <a:schemeClr val="tx2"/>
                </a:solidFill>
                <a:latin typeface="+mn-lt"/>
              </a:rPr>
              <a:t>Practices</a:t>
            </a:r>
            <a:r>
              <a:rPr lang="es-419" sz="2400">
                <a:solidFill>
                  <a:schemeClr val="tx2"/>
                </a:solidFill>
                <a:latin typeface="+mn-lt"/>
              </a:rPr>
              <a:t> and Tools</a:t>
            </a:r>
            <a:br>
              <a:rPr lang="es-419" sz="2400">
                <a:solidFill>
                  <a:schemeClr val="tx2"/>
                </a:solidFill>
                <a:latin typeface="+mn-lt"/>
              </a:rPr>
            </a:br>
            <a:r>
              <a:rPr lang="es-419" sz="2400">
                <a:solidFill>
                  <a:schemeClr val="tx2"/>
                </a:solidFill>
                <a:latin typeface="+mn-lt"/>
              </a:rPr>
              <a:t>    </a:t>
            </a:r>
            <a:r>
              <a:rPr lang="es-419" sz="2400" i="1">
                <a:solidFill>
                  <a:schemeClr val="tx1"/>
                </a:solidFill>
                <a:latin typeface="+mn-lt"/>
              </a:rPr>
              <a:t>Buenas Prácticas y Herramientas</a:t>
            </a:r>
            <a:endParaRPr lang="es-419" sz="2400" i="1">
              <a:solidFill>
                <a:schemeClr val="tx1"/>
              </a:solidFill>
              <a:latin typeface="+mn-lt"/>
              <a:ea typeface="Calibri Light"/>
              <a:cs typeface="Calibri Light"/>
            </a:endParaRPr>
          </a:p>
        </p:txBody>
      </p:sp>
      <p:sp>
        <p:nvSpPr>
          <p:cNvPr id="3" name="Title 1">
            <a:extLst>
              <a:ext uri="{FF2B5EF4-FFF2-40B4-BE49-F238E27FC236}">
                <a16:creationId xmlns:a16="http://schemas.microsoft.com/office/drawing/2014/main" id="{755C2F5B-14EC-635B-7D56-ADBE072777A6}"/>
              </a:ext>
            </a:extLst>
          </p:cNvPr>
          <p:cNvSpPr txBox="1">
            <a:spLocks/>
          </p:cNvSpPr>
          <p:nvPr/>
        </p:nvSpPr>
        <p:spPr>
          <a:xfrm>
            <a:off x="838200" y="180068"/>
            <a:ext cx="10515600" cy="4077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a:lstStyle>
          <a:p>
            <a:r>
              <a:rPr lang="es-PA" sz="3200">
                <a:solidFill>
                  <a:schemeClr val="bg1"/>
                </a:solidFill>
              </a:rPr>
              <a:t>Content // </a:t>
            </a:r>
            <a:r>
              <a:rPr lang="es-PA" sz="3200" i="1">
                <a:solidFill>
                  <a:schemeClr val="bg1"/>
                </a:solidFill>
              </a:rPr>
              <a:t>Contenido</a:t>
            </a:r>
            <a:endParaRPr lang="en-US" sz="3200" i="1">
              <a:solidFill>
                <a:schemeClr val="bg1"/>
              </a:solidFill>
            </a:endParaRPr>
          </a:p>
        </p:txBody>
      </p:sp>
      <p:pic>
        <p:nvPicPr>
          <p:cNvPr id="7" name="Picture 6">
            <a:extLst>
              <a:ext uri="{FF2B5EF4-FFF2-40B4-BE49-F238E27FC236}">
                <a16:creationId xmlns:a16="http://schemas.microsoft.com/office/drawing/2014/main" id="{6CDED51E-5190-1E99-4FF6-DC76994B697C}"/>
              </a:ext>
            </a:extLst>
          </p:cNvPr>
          <p:cNvPicPr>
            <a:picLocks noChangeAspect="1"/>
          </p:cNvPicPr>
          <p:nvPr/>
        </p:nvPicPr>
        <p:blipFill>
          <a:blip r:embed="rId2"/>
          <a:stretch>
            <a:fillRect/>
          </a:stretch>
        </p:blipFill>
        <p:spPr>
          <a:xfrm>
            <a:off x="8051841" y="3220355"/>
            <a:ext cx="3721676" cy="3332845"/>
          </a:xfrm>
          <a:prstGeom prst="rect">
            <a:avLst/>
          </a:prstGeom>
        </p:spPr>
      </p:pic>
      <p:pic>
        <p:nvPicPr>
          <p:cNvPr id="8" name="Picture 7" descr="migrante Francy no curso">
            <a:extLst>
              <a:ext uri="{FF2B5EF4-FFF2-40B4-BE49-F238E27FC236}">
                <a16:creationId xmlns:a16="http://schemas.microsoft.com/office/drawing/2014/main" id="{E83A2D16-03FF-E3BE-F099-6582F4BB4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656" y="807144"/>
            <a:ext cx="3739861" cy="2304117"/>
          </a:xfrm>
          <a:prstGeom prst="rect">
            <a:avLst/>
          </a:prstGeom>
        </p:spPr>
      </p:pic>
    </p:spTree>
    <p:extLst>
      <p:ext uri="{BB962C8B-B14F-4D97-AF65-F5344CB8AC3E}">
        <p14:creationId xmlns:p14="http://schemas.microsoft.com/office/powerpoint/2010/main" val="220026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631372" y="103868"/>
            <a:ext cx="10515600" cy="407761"/>
          </a:xfrm>
        </p:spPr>
        <p:txBody>
          <a:bodyPr>
            <a:noAutofit/>
          </a:bodyPr>
          <a:lstStyle/>
          <a:p>
            <a:r>
              <a:rPr lang="es-PA" sz="2800" err="1">
                <a:solidFill>
                  <a:schemeClr val="bg1"/>
                </a:solidFill>
              </a:rPr>
              <a:t>IOM’s</a:t>
            </a:r>
            <a:r>
              <a:rPr lang="es-PA" sz="2800">
                <a:solidFill>
                  <a:schemeClr val="bg1"/>
                </a:solidFill>
              </a:rPr>
              <a:t> </a:t>
            </a:r>
            <a:r>
              <a:rPr lang="es-PA" sz="2800" err="1">
                <a:solidFill>
                  <a:schemeClr val="bg1"/>
                </a:solidFill>
              </a:rPr>
              <a:t>Strategic</a:t>
            </a:r>
            <a:r>
              <a:rPr lang="es-PA" sz="2800">
                <a:solidFill>
                  <a:schemeClr val="bg1"/>
                </a:solidFill>
              </a:rPr>
              <a:t> </a:t>
            </a:r>
            <a:r>
              <a:rPr lang="es-PA" sz="2800" err="1">
                <a:solidFill>
                  <a:schemeClr val="bg1"/>
                </a:solidFill>
              </a:rPr>
              <a:t>Objectives</a:t>
            </a:r>
            <a:r>
              <a:rPr lang="es-PA" sz="2800">
                <a:solidFill>
                  <a:schemeClr val="bg1"/>
                </a:solidFill>
              </a:rPr>
              <a:t> // </a:t>
            </a:r>
            <a:r>
              <a:rPr lang="es-PA" sz="2800" i="1">
                <a:solidFill>
                  <a:schemeClr val="bg1"/>
                </a:solidFill>
              </a:rPr>
              <a:t>Los Objetivos Estratégicos de la OIM</a:t>
            </a:r>
            <a:endParaRPr lang="en-US" sz="28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838200" y="1251857"/>
            <a:ext cx="5932714" cy="4805363"/>
          </a:xfrm>
        </p:spPr>
        <p:txBody>
          <a:bodyPr vert="horz" lIns="91440" tIns="45720" rIns="91440" bIns="45720" rtlCol="0" anchor="t">
            <a:normAutofit/>
          </a:bodyPr>
          <a:lstStyle/>
          <a:p>
            <a:pPr marL="457200" indent="-457200">
              <a:buAutoNum type="arabicPeriod"/>
            </a:pPr>
            <a:r>
              <a:rPr lang="es-ES" sz="2400" dirty="0" err="1">
                <a:solidFill>
                  <a:schemeClr val="tx2"/>
                </a:solidFill>
                <a:latin typeface="+mn-lt"/>
              </a:rPr>
              <a:t>Saving</a:t>
            </a:r>
            <a:r>
              <a:rPr lang="es-ES" sz="2400" dirty="0">
                <a:solidFill>
                  <a:schemeClr val="tx2"/>
                </a:solidFill>
                <a:latin typeface="+mn-lt"/>
              </a:rPr>
              <a:t> </a:t>
            </a:r>
            <a:r>
              <a:rPr lang="es-ES" sz="2400" dirty="0" err="1">
                <a:solidFill>
                  <a:schemeClr val="tx2"/>
                </a:solidFill>
                <a:latin typeface="+mn-lt"/>
              </a:rPr>
              <a:t>Lives</a:t>
            </a:r>
            <a:r>
              <a:rPr lang="es-ES" sz="2400" dirty="0">
                <a:solidFill>
                  <a:schemeClr val="tx2"/>
                </a:solidFill>
                <a:latin typeface="+mn-lt"/>
              </a:rPr>
              <a:t> and </a:t>
            </a:r>
            <a:r>
              <a:rPr lang="es-ES" sz="2400" dirty="0" err="1">
                <a:solidFill>
                  <a:schemeClr val="tx2"/>
                </a:solidFill>
                <a:latin typeface="+mn-lt"/>
              </a:rPr>
              <a:t>Protecting</a:t>
            </a:r>
            <a:r>
              <a:rPr lang="es-ES" sz="2400" dirty="0">
                <a:solidFill>
                  <a:schemeClr val="tx2"/>
                </a:solidFill>
                <a:latin typeface="+mn-lt"/>
              </a:rPr>
              <a:t> People </a:t>
            </a:r>
            <a:r>
              <a:rPr lang="es-ES" sz="2400" dirty="0" err="1">
                <a:solidFill>
                  <a:schemeClr val="tx2"/>
                </a:solidFill>
                <a:latin typeface="+mn-lt"/>
              </a:rPr>
              <a:t>on</a:t>
            </a:r>
            <a:r>
              <a:rPr lang="es-ES" sz="2400" dirty="0">
                <a:solidFill>
                  <a:schemeClr val="tx2"/>
                </a:solidFill>
                <a:latin typeface="+mn-lt"/>
              </a:rPr>
              <a:t> </a:t>
            </a:r>
            <a:r>
              <a:rPr lang="es-ES" sz="2400" dirty="0" err="1">
                <a:solidFill>
                  <a:schemeClr val="tx2"/>
                </a:solidFill>
                <a:latin typeface="+mn-lt"/>
              </a:rPr>
              <a:t>the</a:t>
            </a:r>
            <a:r>
              <a:rPr lang="es-ES" sz="2400" dirty="0">
                <a:solidFill>
                  <a:schemeClr val="tx2"/>
                </a:solidFill>
                <a:latin typeface="+mn-lt"/>
              </a:rPr>
              <a:t> </a:t>
            </a:r>
          </a:p>
          <a:p>
            <a:pPr marL="0" indent="0">
              <a:buNone/>
            </a:pPr>
            <a:r>
              <a:rPr lang="es-ES" sz="2400" dirty="0">
                <a:solidFill>
                  <a:schemeClr val="tx2"/>
                </a:solidFill>
                <a:latin typeface="+mn-lt"/>
              </a:rPr>
              <a:t>       </a:t>
            </a:r>
            <a:r>
              <a:rPr lang="es-ES" sz="2400" dirty="0" err="1">
                <a:solidFill>
                  <a:schemeClr val="tx2"/>
                </a:solidFill>
                <a:latin typeface="+mn-lt"/>
              </a:rPr>
              <a:t>Move</a:t>
            </a:r>
            <a:endParaRPr lang="es-ES" sz="2400" dirty="0">
              <a:solidFill>
                <a:schemeClr val="tx2"/>
              </a:solidFill>
              <a:latin typeface="+mn-lt"/>
            </a:endParaRPr>
          </a:p>
          <a:p>
            <a:pPr marL="0" indent="0">
              <a:buNone/>
            </a:pPr>
            <a:r>
              <a:rPr lang="es-ES" sz="2400" dirty="0">
                <a:latin typeface="+mn-lt"/>
              </a:rPr>
              <a:t>      </a:t>
            </a:r>
            <a:r>
              <a:rPr lang="es-ES" sz="2400" i="1" dirty="0">
                <a:latin typeface="+mn-lt"/>
              </a:rPr>
              <a:t>Salvar Vidas y Proteger a las Personas en  </a:t>
            </a:r>
          </a:p>
          <a:p>
            <a:pPr marL="0" indent="0">
              <a:buNone/>
            </a:pPr>
            <a:r>
              <a:rPr lang="es-ES" sz="2400" i="1" dirty="0">
                <a:latin typeface="+mn-lt"/>
              </a:rPr>
              <a:t>      Movilidad</a:t>
            </a:r>
            <a:endParaRPr lang="es-ES" sz="2400" i="1" dirty="0">
              <a:latin typeface="+mn-lt"/>
              <a:cs typeface="Calibri"/>
            </a:endParaRPr>
          </a:p>
          <a:p>
            <a:pPr marL="0" indent="0">
              <a:buNone/>
            </a:pPr>
            <a:endParaRPr lang="es-ES" sz="2400" i="1" dirty="0">
              <a:latin typeface="+mn-lt"/>
            </a:endParaRPr>
          </a:p>
          <a:p>
            <a:pPr marL="0" indent="0">
              <a:buNone/>
            </a:pPr>
            <a:r>
              <a:rPr lang="es-ES" sz="2400" dirty="0">
                <a:solidFill>
                  <a:schemeClr val="tx2"/>
                </a:solidFill>
                <a:latin typeface="+mn-lt"/>
              </a:rPr>
              <a:t>2. </a:t>
            </a:r>
            <a:r>
              <a:rPr lang="es-ES" sz="2400" dirty="0" err="1">
                <a:solidFill>
                  <a:schemeClr val="tx2"/>
                </a:solidFill>
                <a:latin typeface="+mn-lt"/>
              </a:rPr>
              <a:t>Driving</a:t>
            </a:r>
            <a:r>
              <a:rPr lang="es-ES" sz="2400" dirty="0">
                <a:solidFill>
                  <a:schemeClr val="tx2"/>
                </a:solidFill>
                <a:latin typeface="+mn-lt"/>
              </a:rPr>
              <a:t> </a:t>
            </a:r>
            <a:r>
              <a:rPr lang="es-ES" sz="2400" dirty="0" err="1">
                <a:solidFill>
                  <a:schemeClr val="tx2"/>
                </a:solidFill>
                <a:latin typeface="+mn-lt"/>
              </a:rPr>
              <a:t>Solutions</a:t>
            </a:r>
            <a:r>
              <a:rPr lang="es-ES" sz="2400" dirty="0">
                <a:solidFill>
                  <a:schemeClr val="tx2"/>
                </a:solidFill>
                <a:latin typeface="+mn-lt"/>
              </a:rPr>
              <a:t> to </a:t>
            </a:r>
            <a:r>
              <a:rPr lang="es-ES" sz="2400" dirty="0" err="1">
                <a:solidFill>
                  <a:schemeClr val="tx2"/>
                </a:solidFill>
                <a:latin typeface="+mn-lt"/>
              </a:rPr>
              <a:t>Displacement</a:t>
            </a:r>
            <a:endParaRPr lang="es-ES" sz="2400" dirty="0">
              <a:solidFill>
                <a:schemeClr val="tx2"/>
              </a:solidFill>
              <a:latin typeface="+mn-lt"/>
            </a:endParaRPr>
          </a:p>
          <a:p>
            <a:pPr marL="0" indent="0">
              <a:buNone/>
            </a:pPr>
            <a:r>
              <a:rPr lang="es-ES" sz="2400" dirty="0">
                <a:latin typeface="+mn-lt"/>
              </a:rPr>
              <a:t>     </a:t>
            </a:r>
            <a:r>
              <a:rPr lang="es-ES" sz="2400" i="1" dirty="0">
                <a:latin typeface="+mn-lt"/>
              </a:rPr>
              <a:t>Impulsar Soluciones a los Desplazamientos</a:t>
            </a:r>
          </a:p>
          <a:p>
            <a:pPr marL="0" indent="0">
              <a:buNone/>
            </a:pPr>
            <a:endParaRPr lang="es-ES" sz="2400" i="1" dirty="0">
              <a:latin typeface="+mn-lt"/>
            </a:endParaRPr>
          </a:p>
          <a:p>
            <a:pPr marL="0" indent="0">
              <a:buNone/>
            </a:pPr>
            <a:r>
              <a:rPr lang="es-ES" sz="2400" dirty="0">
                <a:solidFill>
                  <a:schemeClr val="tx2"/>
                </a:solidFill>
                <a:latin typeface="+mn-lt"/>
              </a:rPr>
              <a:t>3. </a:t>
            </a:r>
            <a:r>
              <a:rPr lang="es-ES" sz="2400" dirty="0" err="1">
                <a:solidFill>
                  <a:schemeClr val="tx2"/>
                </a:solidFill>
                <a:latin typeface="+mn-lt"/>
              </a:rPr>
              <a:t>Facilitating</a:t>
            </a:r>
            <a:r>
              <a:rPr lang="es-ES" sz="2400" dirty="0">
                <a:solidFill>
                  <a:schemeClr val="tx2"/>
                </a:solidFill>
                <a:latin typeface="+mn-lt"/>
              </a:rPr>
              <a:t> </a:t>
            </a:r>
            <a:r>
              <a:rPr lang="es-ES" sz="2400" dirty="0" err="1">
                <a:solidFill>
                  <a:schemeClr val="tx2"/>
                </a:solidFill>
                <a:latin typeface="+mn-lt"/>
              </a:rPr>
              <a:t>Pathways</a:t>
            </a:r>
            <a:r>
              <a:rPr lang="es-ES" sz="2400" dirty="0">
                <a:solidFill>
                  <a:schemeClr val="tx2"/>
                </a:solidFill>
                <a:latin typeface="+mn-lt"/>
              </a:rPr>
              <a:t> </a:t>
            </a:r>
            <a:r>
              <a:rPr lang="es-ES" sz="2400" dirty="0" err="1">
                <a:solidFill>
                  <a:schemeClr val="tx2"/>
                </a:solidFill>
                <a:latin typeface="+mn-lt"/>
              </a:rPr>
              <a:t>for</a:t>
            </a:r>
            <a:r>
              <a:rPr lang="es-ES" sz="2400" dirty="0">
                <a:solidFill>
                  <a:schemeClr val="tx2"/>
                </a:solidFill>
                <a:latin typeface="+mn-lt"/>
              </a:rPr>
              <a:t> Regular </a:t>
            </a:r>
            <a:r>
              <a:rPr lang="es-ES" sz="2400" dirty="0" err="1">
                <a:solidFill>
                  <a:schemeClr val="tx2"/>
                </a:solidFill>
                <a:latin typeface="+mn-lt"/>
              </a:rPr>
              <a:t>Migration</a:t>
            </a:r>
            <a:endParaRPr lang="es-ES" sz="2400" dirty="0">
              <a:solidFill>
                <a:schemeClr val="tx2"/>
              </a:solidFill>
              <a:latin typeface="+mn-lt"/>
            </a:endParaRPr>
          </a:p>
          <a:p>
            <a:pPr marL="0" indent="0">
              <a:buNone/>
            </a:pPr>
            <a:r>
              <a:rPr lang="es-ES" sz="2400" dirty="0">
                <a:latin typeface="+mn-lt"/>
              </a:rPr>
              <a:t>     </a:t>
            </a:r>
            <a:r>
              <a:rPr lang="es-ES" sz="2400" i="1" dirty="0">
                <a:latin typeface="+mn-lt"/>
              </a:rPr>
              <a:t>Facilitar Vías de Migración Regular</a:t>
            </a:r>
          </a:p>
        </p:txBody>
      </p:sp>
      <p:pic>
        <p:nvPicPr>
          <p:cNvPr id="4" name="Picture 3">
            <a:extLst>
              <a:ext uri="{FF2B5EF4-FFF2-40B4-BE49-F238E27FC236}">
                <a16:creationId xmlns:a16="http://schemas.microsoft.com/office/drawing/2014/main" id="{FB8D3C58-31F6-0566-F2D0-715940454D98}"/>
              </a:ext>
            </a:extLst>
          </p:cNvPr>
          <p:cNvPicPr>
            <a:picLocks noChangeAspect="1"/>
          </p:cNvPicPr>
          <p:nvPr/>
        </p:nvPicPr>
        <p:blipFill>
          <a:blip r:embed="rId3"/>
          <a:stretch>
            <a:fillRect/>
          </a:stretch>
        </p:blipFill>
        <p:spPr>
          <a:xfrm>
            <a:off x="7913915" y="698098"/>
            <a:ext cx="4125423" cy="5912880"/>
          </a:xfrm>
          <a:prstGeom prst="rect">
            <a:avLst/>
          </a:prstGeom>
        </p:spPr>
      </p:pic>
    </p:spTree>
    <p:extLst>
      <p:ext uri="{BB962C8B-B14F-4D97-AF65-F5344CB8AC3E}">
        <p14:creationId xmlns:p14="http://schemas.microsoft.com/office/powerpoint/2010/main" val="41522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0395-3291-528D-2D30-DEDE3A7448FF}"/>
              </a:ext>
            </a:extLst>
          </p:cNvPr>
          <p:cNvSpPr>
            <a:spLocks noGrp="1"/>
          </p:cNvSpPr>
          <p:nvPr>
            <p:ph type="title"/>
          </p:nvPr>
        </p:nvSpPr>
        <p:spPr>
          <a:xfrm>
            <a:off x="838200" y="158298"/>
            <a:ext cx="10515600" cy="315912"/>
          </a:xfrm>
        </p:spPr>
        <p:txBody>
          <a:bodyPr>
            <a:normAutofit fontScale="90000"/>
          </a:bodyPr>
          <a:lstStyle/>
          <a:p>
            <a:r>
              <a:rPr lang="en-US" sz="3200" dirty="0">
                <a:solidFill>
                  <a:schemeClr val="bg1"/>
                </a:solidFill>
              </a:rPr>
              <a:t>Migrant Integration </a:t>
            </a:r>
            <a:r>
              <a:rPr lang="es-PA" sz="3200" dirty="0">
                <a:solidFill>
                  <a:schemeClr val="bg1"/>
                </a:solidFill>
              </a:rPr>
              <a:t>// </a:t>
            </a:r>
            <a:r>
              <a:rPr lang="es-PA" sz="3200" i="1" dirty="0">
                <a:solidFill>
                  <a:schemeClr val="bg1"/>
                </a:solidFill>
              </a:rPr>
              <a:t>Integración de Personas Migrantes</a:t>
            </a:r>
            <a:endParaRPr lang="en-US" sz="3200" i="1" dirty="0">
              <a:solidFill>
                <a:schemeClr val="bg1"/>
              </a:solidFill>
            </a:endParaRPr>
          </a:p>
        </p:txBody>
      </p:sp>
      <p:sp>
        <p:nvSpPr>
          <p:cNvPr id="3" name="Content Placeholder 2">
            <a:extLst>
              <a:ext uri="{FF2B5EF4-FFF2-40B4-BE49-F238E27FC236}">
                <a16:creationId xmlns:a16="http://schemas.microsoft.com/office/drawing/2014/main" id="{6EB91C57-C658-B293-01E5-7A1663FA584E}"/>
              </a:ext>
            </a:extLst>
          </p:cNvPr>
          <p:cNvSpPr>
            <a:spLocks noGrp="1"/>
          </p:cNvSpPr>
          <p:nvPr>
            <p:ph idx="1"/>
          </p:nvPr>
        </p:nvSpPr>
        <p:spPr>
          <a:xfrm>
            <a:off x="838200" y="859971"/>
            <a:ext cx="10515600" cy="1447800"/>
          </a:xfrm>
        </p:spPr>
        <p:txBody>
          <a:bodyPr>
            <a:normAutofit/>
          </a:bodyPr>
          <a:lstStyle/>
          <a:p>
            <a:pPr marL="0" indent="0">
              <a:buNone/>
            </a:pPr>
            <a:r>
              <a:rPr lang="es-PA" sz="2200" dirty="0">
                <a:solidFill>
                  <a:schemeClr val="accent1"/>
                </a:solidFill>
              </a:rPr>
              <a:t>A </a:t>
            </a:r>
            <a:r>
              <a:rPr lang="es-PA" sz="2200" dirty="0" err="1">
                <a:solidFill>
                  <a:schemeClr val="accent1"/>
                </a:solidFill>
              </a:rPr>
              <a:t>medium</a:t>
            </a:r>
            <a:r>
              <a:rPr lang="es-PA" sz="2200" dirty="0">
                <a:solidFill>
                  <a:schemeClr val="accent1"/>
                </a:solidFill>
              </a:rPr>
              <a:t>- to </a:t>
            </a:r>
            <a:r>
              <a:rPr lang="es-PA" sz="2200" dirty="0" err="1">
                <a:solidFill>
                  <a:schemeClr val="accent1"/>
                </a:solidFill>
              </a:rPr>
              <a:t>long-term</a:t>
            </a:r>
            <a:r>
              <a:rPr lang="es-PA" sz="2200" dirty="0">
                <a:solidFill>
                  <a:schemeClr val="accent1"/>
                </a:solidFill>
              </a:rPr>
              <a:t> </a:t>
            </a:r>
            <a:r>
              <a:rPr lang="es-PA" sz="2200" dirty="0" err="1">
                <a:solidFill>
                  <a:schemeClr val="accent1"/>
                </a:solidFill>
              </a:rPr>
              <a:t>process</a:t>
            </a:r>
            <a:r>
              <a:rPr lang="es-PA" sz="2200" dirty="0">
                <a:solidFill>
                  <a:schemeClr val="accent1"/>
                </a:solidFill>
              </a:rPr>
              <a:t> </a:t>
            </a:r>
            <a:r>
              <a:rPr lang="es-PA" sz="2200" dirty="0" err="1">
                <a:solidFill>
                  <a:schemeClr val="accent1"/>
                </a:solidFill>
              </a:rPr>
              <a:t>that</a:t>
            </a:r>
            <a:r>
              <a:rPr lang="es-PA" sz="2200" dirty="0">
                <a:solidFill>
                  <a:schemeClr val="accent1"/>
                </a:solidFill>
              </a:rPr>
              <a:t> </a:t>
            </a:r>
            <a:r>
              <a:rPr lang="es-PA" sz="2200" dirty="0" err="1">
                <a:solidFill>
                  <a:schemeClr val="accent1"/>
                </a:solidFill>
              </a:rPr>
              <a:t>requires</a:t>
            </a:r>
            <a:r>
              <a:rPr lang="es-PA" sz="2200" dirty="0">
                <a:solidFill>
                  <a:schemeClr val="accent1"/>
                </a:solidFill>
              </a:rPr>
              <a:t> a comprehensive response: </a:t>
            </a:r>
            <a:r>
              <a:rPr lang="es-PA" sz="2200" dirty="0" err="1">
                <a:solidFill>
                  <a:schemeClr val="accent1"/>
                </a:solidFill>
              </a:rPr>
              <a:t>vertically</a:t>
            </a:r>
            <a:r>
              <a:rPr lang="es-PA" sz="2200" dirty="0">
                <a:solidFill>
                  <a:schemeClr val="accent1"/>
                </a:solidFill>
              </a:rPr>
              <a:t> and </a:t>
            </a:r>
            <a:r>
              <a:rPr lang="es-PA" sz="2200" dirty="0" err="1">
                <a:solidFill>
                  <a:schemeClr val="accent1"/>
                </a:solidFill>
              </a:rPr>
              <a:t>horizontally</a:t>
            </a:r>
            <a:endParaRPr lang="es-PA" sz="2200" dirty="0">
              <a:solidFill>
                <a:schemeClr val="accent1"/>
              </a:solidFill>
            </a:endParaRPr>
          </a:p>
          <a:p>
            <a:pPr marL="0" indent="0">
              <a:buNone/>
            </a:pPr>
            <a:r>
              <a:rPr lang="es-PA" sz="2200" i="1" dirty="0"/>
              <a:t>Un proceso de medio a largo plazo que requiere una respuesta comprehensiva: vertical y horizontal</a:t>
            </a:r>
            <a:endParaRPr lang="en-US" sz="2200" i="1" dirty="0"/>
          </a:p>
        </p:txBody>
      </p:sp>
      <p:sp>
        <p:nvSpPr>
          <p:cNvPr id="4" name="TextBox 3">
            <a:extLst>
              <a:ext uri="{FF2B5EF4-FFF2-40B4-BE49-F238E27FC236}">
                <a16:creationId xmlns:a16="http://schemas.microsoft.com/office/drawing/2014/main" id="{5D066EA0-324B-2F12-1DDD-221899A467D3}"/>
              </a:ext>
            </a:extLst>
          </p:cNvPr>
          <p:cNvSpPr txBox="1"/>
          <p:nvPr/>
        </p:nvSpPr>
        <p:spPr>
          <a:xfrm>
            <a:off x="957944" y="2520767"/>
            <a:ext cx="2188028" cy="1200329"/>
          </a:xfrm>
          <a:prstGeom prst="rect">
            <a:avLst/>
          </a:prstGeom>
          <a:noFill/>
        </p:spPr>
        <p:txBody>
          <a:bodyPr wrap="square" rtlCol="0">
            <a:spAutoFit/>
          </a:bodyPr>
          <a:lstStyle/>
          <a:p>
            <a:r>
              <a:rPr lang="es-PA" b="1" dirty="0">
                <a:solidFill>
                  <a:schemeClr val="accent1"/>
                </a:solidFill>
              </a:rPr>
              <a:t>Vertical</a:t>
            </a:r>
          </a:p>
          <a:p>
            <a:pPr marL="285750" indent="-285750">
              <a:buFontTx/>
              <a:buChar char="-"/>
            </a:pPr>
            <a:r>
              <a:rPr lang="es-PA" dirty="0">
                <a:solidFill>
                  <a:schemeClr val="accent1"/>
                </a:solidFill>
              </a:rPr>
              <a:t>Individual/</a:t>
            </a:r>
            <a:r>
              <a:rPr lang="es-PA" dirty="0" err="1">
                <a:solidFill>
                  <a:schemeClr val="accent1"/>
                </a:solidFill>
              </a:rPr>
              <a:t>Family</a:t>
            </a:r>
            <a:endParaRPr lang="es-PA" dirty="0">
              <a:solidFill>
                <a:schemeClr val="accent1"/>
              </a:solidFill>
            </a:endParaRPr>
          </a:p>
          <a:p>
            <a:pPr marL="285750" indent="-285750">
              <a:buFontTx/>
              <a:buChar char="-"/>
            </a:pPr>
            <a:r>
              <a:rPr lang="es-PA" dirty="0">
                <a:solidFill>
                  <a:schemeClr val="accent1"/>
                </a:solidFill>
              </a:rPr>
              <a:t>Community/Local</a:t>
            </a:r>
          </a:p>
          <a:p>
            <a:pPr marL="285750" indent="-285750">
              <a:buFontTx/>
              <a:buChar char="-"/>
            </a:pPr>
            <a:r>
              <a:rPr lang="es-PA" dirty="0" err="1">
                <a:solidFill>
                  <a:schemeClr val="accent1"/>
                </a:solidFill>
              </a:rPr>
              <a:t>National</a:t>
            </a:r>
            <a:r>
              <a:rPr lang="es-PA" dirty="0">
                <a:solidFill>
                  <a:schemeClr val="accent1"/>
                </a:solidFill>
              </a:rPr>
              <a:t>/</a:t>
            </a:r>
            <a:r>
              <a:rPr lang="es-PA" dirty="0" err="1">
                <a:solidFill>
                  <a:schemeClr val="accent1"/>
                </a:solidFill>
              </a:rPr>
              <a:t>Political</a:t>
            </a:r>
            <a:endParaRPr lang="en-US" dirty="0">
              <a:solidFill>
                <a:schemeClr val="accent1"/>
              </a:solidFill>
            </a:endParaRPr>
          </a:p>
        </p:txBody>
      </p:sp>
      <p:sp>
        <p:nvSpPr>
          <p:cNvPr id="5" name="TextBox 4">
            <a:extLst>
              <a:ext uri="{FF2B5EF4-FFF2-40B4-BE49-F238E27FC236}">
                <a16:creationId xmlns:a16="http://schemas.microsoft.com/office/drawing/2014/main" id="{D47B55A3-D5DE-69F1-018A-559517586FA7}"/>
              </a:ext>
            </a:extLst>
          </p:cNvPr>
          <p:cNvSpPr txBox="1"/>
          <p:nvPr/>
        </p:nvSpPr>
        <p:spPr>
          <a:xfrm>
            <a:off x="957944" y="4657637"/>
            <a:ext cx="2471056" cy="1200329"/>
          </a:xfrm>
          <a:prstGeom prst="rect">
            <a:avLst/>
          </a:prstGeom>
          <a:noFill/>
        </p:spPr>
        <p:txBody>
          <a:bodyPr wrap="square" rtlCol="0">
            <a:spAutoFit/>
          </a:bodyPr>
          <a:lstStyle/>
          <a:p>
            <a:r>
              <a:rPr lang="es-PA" b="1" i="1" dirty="0"/>
              <a:t>Vertical</a:t>
            </a:r>
          </a:p>
          <a:p>
            <a:pPr marL="285750" indent="-285750">
              <a:buFontTx/>
              <a:buChar char="-"/>
            </a:pPr>
            <a:r>
              <a:rPr lang="es-PA" i="1" dirty="0"/>
              <a:t>Individual/Familia</a:t>
            </a:r>
          </a:p>
          <a:p>
            <a:pPr marL="285750" indent="-285750">
              <a:buFontTx/>
              <a:buChar char="-"/>
            </a:pPr>
            <a:r>
              <a:rPr lang="es-PA" i="1" dirty="0"/>
              <a:t>Comunidad/Local</a:t>
            </a:r>
          </a:p>
          <a:p>
            <a:pPr marL="285750" indent="-285750">
              <a:buFontTx/>
              <a:buChar char="-"/>
            </a:pPr>
            <a:r>
              <a:rPr lang="es-PA" i="1" dirty="0"/>
              <a:t>Nacional/Político</a:t>
            </a:r>
            <a:endParaRPr lang="en-US" i="1" dirty="0"/>
          </a:p>
        </p:txBody>
      </p:sp>
      <p:sp>
        <p:nvSpPr>
          <p:cNvPr id="6" name="TextBox 5">
            <a:extLst>
              <a:ext uri="{FF2B5EF4-FFF2-40B4-BE49-F238E27FC236}">
                <a16:creationId xmlns:a16="http://schemas.microsoft.com/office/drawing/2014/main" id="{3731FBB2-0343-4900-570A-1B3C90D06396}"/>
              </a:ext>
            </a:extLst>
          </p:cNvPr>
          <p:cNvSpPr txBox="1"/>
          <p:nvPr/>
        </p:nvSpPr>
        <p:spPr>
          <a:xfrm>
            <a:off x="7184573" y="2363542"/>
            <a:ext cx="1240971" cy="369332"/>
          </a:xfrm>
          <a:prstGeom prst="rect">
            <a:avLst/>
          </a:prstGeom>
          <a:noFill/>
        </p:spPr>
        <p:txBody>
          <a:bodyPr wrap="square" rtlCol="0">
            <a:spAutoFit/>
          </a:bodyPr>
          <a:lstStyle/>
          <a:p>
            <a:r>
              <a:rPr lang="es-PA" b="1" dirty="0">
                <a:solidFill>
                  <a:schemeClr val="accent1"/>
                </a:solidFill>
              </a:rPr>
              <a:t>Horizontal</a:t>
            </a:r>
            <a:endParaRPr lang="en-US" b="1" dirty="0">
              <a:solidFill>
                <a:schemeClr val="accent1"/>
              </a:solidFill>
            </a:endParaRPr>
          </a:p>
        </p:txBody>
      </p:sp>
      <p:sp>
        <p:nvSpPr>
          <p:cNvPr id="7" name="TextBox 6">
            <a:extLst>
              <a:ext uri="{FF2B5EF4-FFF2-40B4-BE49-F238E27FC236}">
                <a16:creationId xmlns:a16="http://schemas.microsoft.com/office/drawing/2014/main" id="{2C211207-9B9B-1A84-C1A9-696AD23714E1}"/>
              </a:ext>
            </a:extLst>
          </p:cNvPr>
          <p:cNvSpPr txBox="1"/>
          <p:nvPr/>
        </p:nvSpPr>
        <p:spPr>
          <a:xfrm>
            <a:off x="4332521" y="2954767"/>
            <a:ext cx="1240971" cy="646331"/>
          </a:xfrm>
          <a:prstGeom prst="rect">
            <a:avLst/>
          </a:prstGeom>
          <a:noFill/>
          <a:ln w="3175">
            <a:solidFill>
              <a:schemeClr val="tx1"/>
            </a:solidFill>
          </a:ln>
        </p:spPr>
        <p:txBody>
          <a:bodyPr wrap="square" rtlCol="0">
            <a:spAutoFit/>
          </a:bodyPr>
          <a:lstStyle/>
          <a:p>
            <a:r>
              <a:rPr lang="es-PA" dirty="0" err="1">
                <a:solidFill>
                  <a:schemeClr val="accent1"/>
                </a:solidFill>
              </a:rPr>
              <a:t>Income</a:t>
            </a:r>
            <a:r>
              <a:rPr lang="es-PA" dirty="0">
                <a:solidFill>
                  <a:schemeClr val="accent1"/>
                </a:solidFill>
              </a:rPr>
              <a:t> </a:t>
            </a:r>
            <a:r>
              <a:rPr lang="es-PA" dirty="0" err="1">
                <a:solidFill>
                  <a:schemeClr val="accent1"/>
                </a:solidFill>
              </a:rPr>
              <a:t>Generation</a:t>
            </a:r>
            <a:endParaRPr lang="en-US" dirty="0">
              <a:solidFill>
                <a:schemeClr val="accent1"/>
              </a:solidFill>
            </a:endParaRPr>
          </a:p>
        </p:txBody>
      </p:sp>
      <p:sp>
        <p:nvSpPr>
          <p:cNvPr id="8" name="TextBox 7">
            <a:extLst>
              <a:ext uri="{FF2B5EF4-FFF2-40B4-BE49-F238E27FC236}">
                <a16:creationId xmlns:a16="http://schemas.microsoft.com/office/drawing/2014/main" id="{A5B07712-81A7-6724-BDE4-BD59C2C2B660}"/>
              </a:ext>
            </a:extLst>
          </p:cNvPr>
          <p:cNvSpPr txBox="1"/>
          <p:nvPr/>
        </p:nvSpPr>
        <p:spPr>
          <a:xfrm>
            <a:off x="5788480" y="2928705"/>
            <a:ext cx="1240971" cy="646331"/>
          </a:xfrm>
          <a:prstGeom prst="rect">
            <a:avLst/>
          </a:prstGeom>
          <a:noFill/>
          <a:ln w="3175">
            <a:solidFill>
              <a:schemeClr val="tx1"/>
            </a:solidFill>
          </a:ln>
        </p:spPr>
        <p:txBody>
          <a:bodyPr wrap="square" rtlCol="0">
            <a:spAutoFit/>
          </a:bodyPr>
          <a:lstStyle/>
          <a:p>
            <a:r>
              <a:rPr lang="es-PA" dirty="0" err="1">
                <a:solidFill>
                  <a:schemeClr val="accent1"/>
                </a:solidFill>
              </a:rPr>
              <a:t>Housing</a:t>
            </a:r>
            <a:r>
              <a:rPr lang="es-PA" dirty="0">
                <a:solidFill>
                  <a:schemeClr val="accent1"/>
                </a:solidFill>
              </a:rPr>
              <a:t> &amp; Services</a:t>
            </a:r>
            <a:endParaRPr lang="en-US" dirty="0">
              <a:solidFill>
                <a:schemeClr val="accent1"/>
              </a:solidFill>
            </a:endParaRPr>
          </a:p>
        </p:txBody>
      </p:sp>
      <p:sp>
        <p:nvSpPr>
          <p:cNvPr id="9" name="TextBox 8">
            <a:extLst>
              <a:ext uri="{FF2B5EF4-FFF2-40B4-BE49-F238E27FC236}">
                <a16:creationId xmlns:a16="http://schemas.microsoft.com/office/drawing/2014/main" id="{CF558404-9B64-1976-C6C4-31B6DB80CFBA}"/>
              </a:ext>
            </a:extLst>
          </p:cNvPr>
          <p:cNvSpPr txBox="1"/>
          <p:nvPr/>
        </p:nvSpPr>
        <p:spPr>
          <a:xfrm>
            <a:off x="7184573" y="2954767"/>
            <a:ext cx="1240971" cy="646331"/>
          </a:xfrm>
          <a:prstGeom prst="rect">
            <a:avLst/>
          </a:prstGeom>
          <a:noFill/>
          <a:ln w="3175">
            <a:solidFill>
              <a:schemeClr val="tx1"/>
            </a:solidFill>
          </a:ln>
        </p:spPr>
        <p:txBody>
          <a:bodyPr wrap="square" rtlCol="0">
            <a:spAutoFit/>
          </a:bodyPr>
          <a:lstStyle/>
          <a:p>
            <a:r>
              <a:rPr lang="es-PA" dirty="0">
                <a:solidFill>
                  <a:schemeClr val="accent1"/>
                </a:solidFill>
              </a:rPr>
              <a:t>Cultural / </a:t>
            </a:r>
            <a:r>
              <a:rPr lang="es-PA" dirty="0" err="1">
                <a:solidFill>
                  <a:schemeClr val="accent1"/>
                </a:solidFill>
              </a:rPr>
              <a:t>Linguistic</a:t>
            </a:r>
            <a:endParaRPr lang="en-US" dirty="0">
              <a:solidFill>
                <a:schemeClr val="accent1"/>
              </a:solidFill>
            </a:endParaRPr>
          </a:p>
        </p:txBody>
      </p:sp>
      <p:sp>
        <p:nvSpPr>
          <p:cNvPr id="10" name="TextBox 9">
            <a:extLst>
              <a:ext uri="{FF2B5EF4-FFF2-40B4-BE49-F238E27FC236}">
                <a16:creationId xmlns:a16="http://schemas.microsoft.com/office/drawing/2014/main" id="{0A418FA2-5B11-42C8-2B26-F7DEB3C442D0}"/>
              </a:ext>
            </a:extLst>
          </p:cNvPr>
          <p:cNvSpPr txBox="1"/>
          <p:nvPr/>
        </p:nvSpPr>
        <p:spPr>
          <a:xfrm>
            <a:off x="8518070" y="3093267"/>
            <a:ext cx="1475015" cy="369332"/>
          </a:xfrm>
          <a:prstGeom prst="rect">
            <a:avLst/>
          </a:prstGeom>
          <a:noFill/>
          <a:ln w="3175">
            <a:solidFill>
              <a:schemeClr val="tx1"/>
            </a:solidFill>
          </a:ln>
        </p:spPr>
        <p:txBody>
          <a:bodyPr wrap="square" rtlCol="0">
            <a:spAutoFit/>
          </a:bodyPr>
          <a:lstStyle/>
          <a:p>
            <a:r>
              <a:rPr lang="es-PA" dirty="0" err="1">
                <a:solidFill>
                  <a:schemeClr val="accent1"/>
                </a:solidFill>
              </a:rPr>
              <a:t>Psychosocial</a:t>
            </a:r>
            <a:endParaRPr lang="en-US" dirty="0">
              <a:solidFill>
                <a:schemeClr val="accent1"/>
              </a:solidFill>
            </a:endParaRPr>
          </a:p>
        </p:txBody>
      </p:sp>
      <p:sp>
        <p:nvSpPr>
          <p:cNvPr id="11" name="TextBox 10">
            <a:extLst>
              <a:ext uri="{FF2B5EF4-FFF2-40B4-BE49-F238E27FC236}">
                <a16:creationId xmlns:a16="http://schemas.microsoft.com/office/drawing/2014/main" id="{E8BB99B1-A58A-6663-EEB3-B0B77D6AD684}"/>
              </a:ext>
            </a:extLst>
          </p:cNvPr>
          <p:cNvSpPr txBox="1"/>
          <p:nvPr/>
        </p:nvSpPr>
        <p:spPr>
          <a:xfrm>
            <a:off x="10085611" y="2978263"/>
            <a:ext cx="1240971" cy="646331"/>
          </a:xfrm>
          <a:prstGeom prst="rect">
            <a:avLst/>
          </a:prstGeom>
          <a:noFill/>
          <a:ln w="3175">
            <a:solidFill>
              <a:schemeClr val="tx1"/>
            </a:solidFill>
          </a:ln>
        </p:spPr>
        <p:txBody>
          <a:bodyPr wrap="square" rtlCol="0">
            <a:spAutoFit/>
          </a:bodyPr>
          <a:lstStyle/>
          <a:p>
            <a:r>
              <a:rPr lang="es-PA" dirty="0">
                <a:solidFill>
                  <a:schemeClr val="accent1"/>
                </a:solidFill>
              </a:rPr>
              <a:t>Social </a:t>
            </a:r>
            <a:r>
              <a:rPr lang="es-PA" dirty="0" err="1">
                <a:solidFill>
                  <a:schemeClr val="accent1"/>
                </a:solidFill>
              </a:rPr>
              <a:t>Cohesion</a:t>
            </a:r>
            <a:endParaRPr lang="en-US" dirty="0">
              <a:solidFill>
                <a:schemeClr val="accent1"/>
              </a:solidFill>
            </a:endParaRPr>
          </a:p>
        </p:txBody>
      </p:sp>
      <p:sp>
        <p:nvSpPr>
          <p:cNvPr id="12" name="TextBox 11">
            <a:extLst>
              <a:ext uri="{FF2B5EF4-FFF2-40B4-BE49-F238E27FC236}">
                <a16:creationId xmlns:a16="http://schemas.microsoft.com/office/drawing/2014/main" id="{BF00160B-E2D5-5FA6-5457-70287707FCDB}"/>
              </a:ext>
            </a:extLst>
          </p:cNvPr>
          <p:cNvSpPr txBox="1"/>
          <p:nvPr/>
        </p:nvSpPr>
        <p:spPr>
          <a:xfrm>
            <a:off x="7190014" y="4331856"/>
            <a:ext cx="1240971" cy="369332"/>
          </a:xfrm>
          <a:prstGeom prst="rect">
            <a:avLst/>
          </a:prstGeom>
          <a:noFill/>
        </p:spPr>
        <p:txBody>
          <a:bodyPr wrap="square" rtlCol="0">
            <a:spAutoFit/>
          </a:bodyPr>
          <a:lstStyle/>
          <a:p>
            <a:r>
              <a:rPr lang="es-PA" b="1" i="1" dirty="0"/>
              <a:t>Horizontal</a:t>
            </a:r>
            <a:endParaRPr lang="en-US" b="1" i="1" dirty="0"/>
          </a:p>
        </p:txBody>
      </p:sp>
      <p:sp>
        <p:nvSpPr>
          <p:cNvPr id="13" name="TextBox 12">
            <a:extLst>
              <a:ext uri="{FF2B5EF4-FFF2-40B4-BE49-F238E27FC236}">
                <a16:creationId xmlns:a16="http://schemas.microsoft.com/office/drawing/2014/main" id="{7411A4A7-F3E8-7AF8-A1DE-F0A9DA53F9BF}"/>
              </a:ext>
            </a:extLst>
          </p:cNvPr>
          <p:cNvSpPr txBox="1"/>
          <p:nvPr/>
        </p:nvSpPr>
        <p:spPr>
          <a:xfrm>
            <a:off x="4101191" y="5033937"/>
            <a:ext cx="1382487" cy="646331"/>
          </a:xfrm>
          <a:prstGeom prst="rect">
            <a:avLst/>
          </a:prstGeom>
          <a:noFill/>
          <a:ln w="3175">
            <a:solidFill>
              <a:schemeClr val="tx1"/>
            </a:solidFill>
          </a:ln>
        </p:spPr>
        <p:txBody>
          <a:bodyPr wrap="square" rtlCol="0">
            <a:spAutoFit/>
          </a:bodyPr>
          <a:lstStyle/>
          <a:p>
            <a:r>
              <a:rPr lang="es-PA" i="1" dirty="0"/>
              <a:t>Generación de Ingresos</a:t>
            </a:r>
            <a:endParaRPr lang="en-US" i="1" dirty="0"/>
          </a:p>
        </p:txBody>
      </p:sp>
      <p:sp>
        <p:nvSpPr>
          <p:cNvPr id="14" name="TextBox 13">
            <a:extLst>
              <a:ext uri="{FF2B5EF4-FFF2-40B4-BE49-F238E27FC236}">
                <a16:creationId xmlns:a16="http://schemas.microsoft.com/office/drawing/2014/main" id="{47602D22-26B0-B312-117E-0FB04773939D}"/>
              </a:ext>
            </a:extLst>
          </p:cNvPr>
          <p:cNvSpPr txBox="1"/>
          <p:nvPr/>
        </p:nvSpPr>
        <p:spPr>
          <a:xfrm>
            <a:off x="5606151" y="5033936"/>
            <a:ext cx="1494065" cy="646331"/>
          </a:xfrm>
          <a:prstGeom prst="rect">
            <a:avLst/>
          </a:prstGeom>
          <a:noFill/>
          <a:ln w="3175">
            <a:solidFill>
              <a:schemeClr val="tx1"/>
            </a:solidFill>
          </a:ln>
        </p:spPr>
        <p:txBody>
          <a:bodyPr wrap="square" rtlCol="0">
            <a:spAutoFit/>
          </a:bodyPr>
          <a:lstStyle/>
          <a:p>
            <a:r>
              <a:rPr lang="es-PA" i="1" dirty="0"/>
              <a:t>Alojamiento &amp; Servicios</a:t>
            </a:r>
            <a:endParaRPr lang="en-US" i="1" dirty="0"/>
          </a:p>
        </p:txBody>
      </p:sp>
      <p:sp>
        <p:nvSpPr>
          <p:cNvPr id="15" name="TextBox 14">
            <a:extLst>
              <a:ext uri="{FF2B5EF4-FFF2-40B4-BE49-F238E27FC236}">
                <a16:creationId xmlns:a16="http://schemas.microsoft.com/office/drawing/2014/main" id="{989B6677-B62B-FBE5-FD47-984EE24B3A8C}"/>
              </a:ext>
            </a:extLst>
          </p:cNvPr>
          <p:cNvSpPr txBox="1"/>
          <p:nvPr/>
        </p:nvSpPr>
        <p:spPr>
          <a:xfrm>
            <a:off x="7233576" y="5033935"/>
            <a:ext cx="1240971" cy="646331"/>
          </a:xfrm>
          <a:prstGeom prst="rect">
            <a:avLst/>
          </a:prstGeom>
          <a:noFill/>
          <a:ln w="3175">
            <a:solidFill>
              <a:schemeClr val="tx1"/>
            </a:solidFill>
          </a:ln>
        </p:spPr>
        <p:txBody>
          <a:bodyPr wrap="square" rtlCol="0">
            <a:spAutoFit/>
          </a:bodyPr>
          <a:lstStyle/>
          <a:p>
            <a:r>
              <a:rPr lang="es-PA" i="1" dirty="0"/>
              <a:t>Cultural / Lingüístico</a:t>
            </a:r>
            <a:endParaRPr lang="en-US" i="1" dirty="0"/>
          </a:p>
        </p:txBody>
      </p:sp>
      <p:sp>
        <p:nvSpPr>
          <p:cNvPr id="16" name="TextBox 15">
            <a:extLst>
              <a:ext uri="{FF2B5EF4-FFF2-40B4-BE49-F238E27FC236}">
                <a16:creationId xmlns:a16="http://schemas.microsoft.com/office/drawing/2014/main" id="{D4B69820-9357-2BC8-B7BB-9A0019E14253}"/>
              </a:ext>
            </a:extLst>
          </p:cNvPr>
          <p:cNvSpPr txBox="1"/>
          <p:nvPr/>
        </p:nvSpPr>
        <p:spPr>
          <a:xfrm>
            <a:off x="8599782" y="5172434"/>
            <a:ext cx="1240972" cy="369332"/>
          </a:xfrm>
          <a:prstGeom prst="rect">
            <a:avLst/>
          </a:prstGeom>
          <a:noFill/>
          <a:ln w="3175">
            <a:solidFill>
              <a:schemeClr val="tx1"/>
            </a:solidFill>
          </a:ln>
        </p:spPr>
        <p:txBody>
          <a:bodyPr wrap="square" rtlCol="0">
            <a:spAutoFit/>
          </a:bodyPr>
          <a:lstStyle/>
          <a:p>
            <a:r>
              <a:rPr lang="es-PA" i="1" dirty="0"/>
              <a:t>Psicosocial</a:t>
            </a:r>
            <a:endParaRPr lang="en-US" i="1" dirty="0"/>
          </a:p>
        </p:txBody>
      </p:sp>
      <p:sp>
        <p:nvSpPr>
          <p:cNvPr id="18" name="TextBox 17">
            <a:extLst>
              <a:ext uri="{FF2B5EF4-FFF2-40B4-BE49-F238E27FC236}">
                <a16:creationId xmlns:a16="http://schemas.microsoft.com/office/drawing/2014/main" id="{A4263188-1A1B-AE1A-578F-6B9C3D56B8BB}"/>
              </a:ext>
            </a:extLst>
          </p:cNvPr>
          <p:cNvSpPr txBox="1"/>
          <p:nvPr/>
        </p:nvSpPr>
        <p:spPr>
          <a:xfrm>
            <a:off x="9993085" y="5033935"/>
            <a:ext cx="1240971" cy="646331"/>
          </a:xfrm>
          <a:prstGeom prst="rect">
            <a:avLst/>
          </a:prstGeom>
          <a:noFill/>
          <a:ln w="3175">
            <a:solidFill>
              <a:schemeClr val="tx1"/>
            </a:solidFill>
          </a:ln>
        </p:spPr>
        <p:txBody>
          <a:bodyPr wrap="square" rtlCol="0">
            <a:spAutoFit/>
          </a:bodyPr>
          <a:lstStyle/>
          <a:p>
            <a:r>
              <a:rPr lang="es-PA" i="1" dirty="0"/>
              <a:t>Cohesión Social</a:t>
            </a:r>
            <a:endParaRPr lang="en-US" i="1" dirty="0"/>
          </a:p>
        </p:txBody>
      </p:sp>
      <p:cxnSp>
        <p:nvCxnSpPr>
          <p:cNvPr id="20" name="Straight Arrow Connector 19">
            <a:extLst>
              <a:ext uri="{FF2B5EF4-FFF2-40B4-BE49-F238E27FC236}">
                <a16:creationId xmlns:a16="http://schemas.microsoft.com/office/drawing/2014/main" id="{5C3841B4-A518-1503-BB6E-03D6E2D8D09E}"/>
              </a:ext>
            </a:extLst>
          </p:cNvPr>
          <p:cNvCxnSpPr>
            <a:cxnSpLocks/>
          </p:cNvCxnSpPr>
          <p:nvPr/>
        </p:nvCxnSpPr>
        <p:spPr>
          <a:xfrm>
            <a:off x="4332521" y="3978728"/>
            <a:ext cx="709747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890F1F-1C24-3A95-5FD1-0E1699266312}"/>
              </a:ext>
            </a:extLst>
          </p:cNvPr>
          <p:cNvCxnSpPr>
            <a:cxnSpLocks/>
          </p:cNvCxnSpPr>
          <p:nvPr/>
        </p:nvCxnSpPr>
        <p:spPr>
          <a:xfrm>
            <a:off x="4101191" y="6079670"/>
            <a:ext cx="7097479"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294803-AACA-7999-2C4A-E91AAC40B3AA}"/>
              </a:ext>
            </a:extLst>
          </p:cNvPr>
          <p:cNvCxnSpPr>
            <a:cxnSpLocks/>
          </p:cNvCxnSpPr>
          <p:nvPr/>
        </p:nvCxnSpPr>
        <p:spPr>
          <a:xfrm flipV="1">
            <a:off x="718457" y="2548208"/>
            <a:ext cx="0" cy="114544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2D24C7B-2AB7-33C1-03D3-19E79CFB64B5}"/>
              </a:ext>
            </a:extLst>
          </p:cNvPr>
          <p:cNvCxnSpPr>
            <a:cxnSpLocks/>
          </p:cNvCxnSpPr>
          <p:nvPr/>
        </p:nvCxnSpPr>
        <p:spPr>
          <a:xfrm flipV="1">
            <a:off x="718457" y="4675657"/>
            <a:ext cx="0" cy="1145446"/>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31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31FE-C080-E81A-2198-F9874C946230}"/>
              </a:ext>
            </a:extLst>
          </p:cNvPr>
          <p:cNvSpPr>
            <a:spLocks noGrp="1"/>
          </p:cNvSpPr>
          <p:nvPr>
            <p:ph type="title"/>
          </p:nvPr>
        </p:nvSpPr>
        <p:spPr>
          <a:xfrm>
            <a:off x="838200" y="136526"/>
            <a:ext cx="10515600" cy="315912"/>
          </a:xfrm>
        </p:spPr>
        <p:txBody>
          <a:bodyPr>
            <a:normAutofit fontScale="90000"/>
          </a:bodyPr>
          <a:lstStyle/>
          <a:p>
            <a:r>
              <a:rPr lang="es-PA" sz="3200" dirty="0" err="1">
                <a:solidFill>
                  <a:schemeClr val="bg1"/>
                </a:solidFill>
              </a:rPr>
              <a:t>Migrant</a:t>
            </a:r>
            <a:r>
              <a:rPr lang="es-PA" sz="3200" dirty="0">
                <a:solidFill>
                  <a:schemeClr val="bg1"/>
                </a:solidFill>
              </a:rPr>
              <a:t> </a:t>
            </a:r>
            <a:r>
              <a:rPr lang="es-PA" sz="3200" dirty="0" err="1">
                <a:solidFill>
                  <a:schemeClr val="bg1"/>
                </a:solidFill>
              </a:rPr>
              <a:t>Integration</a:t>
            </a:r>
            <a:r>
              <a:rPr lang="es-PA" sz="3200" dirty="0">
                <a:solidFill>
                  <a:schemeClr val="bg1"/>
                </a:solidFill>
              </a:rPr>
              <a:t> // Integración de Personas Migrantes</a:t>
            </a:r>
            <a:endParaRPr lang="en-US" sz="3200" dirty="0">
              <a:solidFill>
                <a:schemeClr val="bg1"/>
              </a:solidFill>
            </a:endParaRPr>
          </a:p>
        </p:txBody>
      </p:sp>
      <p:sp>
        <p:nvSpPr>
          <p:cNvPr id="3" name="Content Placeholder 2">
            <a:extLst>
              <a:ext uri="{FF2B5EF4-FFF2-40B4-BE49-F238E27FC236}">
                <a16:creationId xmlns:a16="http://schemas.microsoft.com/office/drawing/2014/main" id="{454324EC-3E7A-E564-2722-EDA520B6E543}"/>
              </a:ext>
            </a:extLst>
          </p:cNvPr>
          <p:cNvSpPr>
            <a:spLocks noGrp="1"/>
          </p:cNvSpPr>
          <p:nvPr>
            <p:ph idx="1"/>
          </p:nvPr>
        </p:nvSpPr>
        <p:spPr>
          <a:xfrm>
            <a:off x="838200" y="870857"/>
            <a:ext cx="10515600" cy="5306106"/>
          </a:xfrm>
        </p:spPr>
        <p:txBody>
          <a:bodyPr>
            <a:normAutofit fontScale="77500" lnSpcReduction="20000"/>
          </a:bodyPr>
          <a:lstStyle/>
          <a:p>
            <a:r>
              <a:rPr lang="es-PA" b="1" dirty="0" err="1">
                <a:solidFill>
                  <a:schemeClr val="tx2"/>
                </a:solidFill>
              </a:rPr>
              <a:t>Regularization</a:t>
            </a:r>
            <a:r>
              <a:rPr lang="es-PA" b="1" dirty="0">
                <a:solidFill>
                  <a:schemeClr val="tx2"/>
                </a:solidFill>
              </a:rPr>
              <a:t> </a:t>
            </a:r>
            <a:r>
              <a:rPr lang="es-PA" b="1" dirty="0" err="1">
                <a:solidFill>
                  <a:schemeClr val="tx2"/>
                </a:solidFill>
              </a:rPr>
              <a:t>is</a:t>
            </a:r>
            <a:r>
              <a:rPr lang="es-PA" b="1" dirty="0">
                <a:solidFill>
                  <a:schemeClr val="tx2"/>
                </a:solidFill>
              </a:rPr>
              <a:t> fundamental, </a:t>
            </a:r>
            <a:r>
              <a:rPr lang="es-PA" b="1" dirty="0" err="1">
                <a:solidFill>
                  <a:schemeClr val="tx2"/>
                </a:solidFill>
              </a:rPr>
              <a:t>but</a:t>
            </a:r>
            <a:r>
              <a:rPr lang="es-PA" b="1" dirty="0">
                <a:solidFill>
                  <a:schemeClr val="tx2"/>
                </a:solidFill>
              </a:rPr>
              <a:t> </a:t>
            </a:r>
            <a:r>
              <a:rPr lang="es-PA" b="1" dirty="0" err="1">
                <a:solidFill>
                  <a:schemeClr val="tx2"/>
                </a:solidFill>
              </a:rPr>
              <a:t>insufficient</a:t>
            </a:r>
            <a:r>
              <a:rPr lang="es-PA" dirty="0">
                <a:solidFill>
                  <a:schemeClr val="tx2"/>
                </a:solidFill>
              </a:rPr>
              <a:t>; </a:t>
            </a:r>
            <a:r>
              <a:rPr lang="es-PA" dirty="0" err="1">
                <a:solidFill>
                  <a:schemeClr val="tx2"/>
                </a:solidFill>
              </a:rPr>
              <a:t>needs</a:t>
            </a:r>
            <a:r>
              <a:rPr lang="es-PA" dirty="0">
                <a:solidFill>
                  <a:schemeClr val="tx2"/>
                </a:solidFill>
              </a:rPr>
              <a:t> to be </a:t>
            </a:r>
            <a:r>
              <a:rPr lang="es-PA" dirty="0" err="1">
                <a:solidFill>
                  <a:schemeClr val="tx2"/>
                </a:solidFill>
              </a:rPr>
              <a:t>complemented</a:t>
            </a:r>
            <a:r>
              <a:rPr lang="es-PA" dirty="0">
                <a:solidFill>
                  <a:schemeClr val="tx2"/>
                </a:solidFill>
              </a:rPr>
              <a:t> </a:t>
            </a:r>
            <a:r>
              <a:rPr lang="es-PA" dirty="0" err="1">
                <a:solidFill>
                  <a:schemeClr val="tx2"/>
                </a:solidFill>
              </a:rPr>
              <a:t>with</a:t>
            </a:r>
            <a:r>
              <a:rPr lang="es-PA" dirty="0">
                <a:solidFill>
                  <a:schemeClr val="tx2"/>
                </a:solidFill>
              </a:rPr>
              <a:t> socio-</a:t>
            </a:r>
            <a:r>
              <a:rPr lang="es-PA" dirty="0" err="1">
                <a:solidFill>
                  <a:schemeClr val="tx2"/>
                </a:solidFill>
              </a:rPr>
              <a:t>economic</a:t>
            </a:r>
            <a:r>
              <a:rPr lang="es-PA" dirty="0">
                <a:solidFill>
                  <a:schemeClr val="tx2"/>
                </a:solidFill>
              </a:rPr>
              <a:t> </a:t>
            </a:r>
            <a:r>
              <a:rPr lang="es-PA" dirty="0" err="1">
                <a:solidFill>
                  <a:schemeClr val="tx2"/>
                </a:solidFill>
              </a:rPr>
              <a:t>integration</a:t>
            </a:r>
            <a:r>
              <a:rPr lang="es-PA" dirty="0">
                <a:solidFill>
                  <a:schemeClr val="tx2"/>
                </a:solidFill>
              </a:rPr>
              <a:t> </a:t>
            </a:r>
            <a:r>
              <a:rPr lang="es-PA" dirty="0" err="1">
                <a:solidFill>
                  <a:schemeClr val="tx2"/>
                </a:solidFill>
              </a:rPr>
              <a:t>policies</a:t>
            </a:r>
            <a:r>
              <a:rPr lang="es-PA" dirty="0">
                <a:solidFill>
                  <a:schemeClr val="tx2"/>
                </a:solidFill>
              </a:rPr>
              <a:t> and </a:t>
            </a:r>
            <a:r>
              <a:rPr lang="es-PA" dirty="0" err="1">
                <a:solidFill>
                  <a:schemeClr val="tx2"/>
                </a:solidFill>
              </a:rPr>
              <a:t>programs</a:t>
            </a:r>
            <a:endParaRPr lang="es-PA" dirty="0">
              <a:solidFill>
                <a:schemeClr val="tx2"/>
              </a:solidFill>
            </a:endParaRPr>
          </a:p>
          <a:p>
            <a:pPr marL="0" indent="0">
              <a:buNone/>
            </a:pPr>
            <a:r>
              <a:rPr lang="es-PA" i="1" dirty="0"/>
              <a:t>   </a:t>
            </a:r>
            <a:r>
              <a:rPr lang="es-PA" b="1" i="1" dirty="0"/>
              <a:t>La regularización es fundamental, pero insuficiente</a:t>
            </a:r>
            <a:r>
              <a:rPr lang="es-PA" i="1" dirty="0"/>
              <a:t>: necesita estar complementada con </a:t>
            </a:r>
          </a:p>
          <a:p>
            <a:pPr marL="0" indent="0">
              <a:buNone/>
            </a:pPr>
            <a:r>
              <a:rPr lang="es-PA" i="1" dirty="0"/>
              <a:t>   políticas y programas de integración socio-económica</a:t>
            </a:r>
          </a:p>
          <a:p>
            <a:pPr marL="0" indent="0">
              <a:buNone/>
            </a:pPr>
            <a:endParaRPr lang="es-PA" dirty="0"/>
          </a:p>
          <a:p>
            <a:r>
              <a:rPr lang="es-PA" dirty="0" err="1">
                <a:solidFill>
                  <a:schemeClr val="tx2"/>
                </a:solidFill>
              </a:rPr>
              <a:t>Integration</a:t>
            </a:r>
            <a:r>
              <a:rPr lang="es-PA" dirty="0">
                <a:solidFill>
                  <a:schemeClr val="tx2"/>
                </a:solidFill>
              </a:rPr>
              <a:t> </a:t>
            </a:r>
            <a:r>
              <a:rPr lang="es-PA" dirty="0" err="1">
                <a:solidFill>
                  <a:schemeClr val="tx2"/>
                </a:solidFill>
              </a:rPr>
              <a:t>programs</a:t>
            </a:r>
            <a:r>
              <a:rPr lang="es-PA" dirty="0">
                <a:solidFill>
                  <a:schemeClr val="tx2"/>
                </a:solidFill>
              </a:rPr>
              <a:t> </a:t>
            </a:r>
            <a:r>
              <a:rPr lang="es-PA" dirty="0" err="1">
                <a:solidFill>
                  <a:schemeClr val="tx2"/>
                </a:solidFill>
              </a:rPr>
              <a:t>needs</a:t>
            </a:r>
            <a:r>
              <a:rPr lang="es-PA" dirty="0">
                <a:solidFill>
                  <a:schemeClr val="tx2"/>
                </a:solidFill>
              </a:rPr>
              <a:t> to be </a:t>
            </a:r>
            <a:r>
              <a:rPr lang="es-PA" b="1" dirty="0" err="1">
                <a:solidFill>
                  <a:schemeClr val="tx2"/>
                </a:solidFill>
              </a:rPr>
              <a:t>tailored</a:t>
            </a:r>
            <a:r>
              <a:rPr lang="es-PA" dirty="0">
                <a:solidFill>
                  <a:schemeClr val="tx2"/>
                </a:solidFill>
              </a:rPr>
              <a:t> to the </a:t>
            </a:r>
            <a:r>
              <a:rPr lang="es-PA" dirty="0" err="1">
                <a:solidFill>
                  <a:schemeClr val="tx2"/>
                </a:solidFill>
              </a:rPr>
              <a:t>specific</a:t>
            </a:r>
            <a:r>
              <a:rPr lang="es-PA" dirty="0">
                <a:solidFill>
                  <a:schemeClr val="tx2"/>
                </a:solidFill>
              </a:rPr>
              <a:t> </a:t>
            </a:r>
            <a:r>
              <a:rPr lang="es-PA" dirty="0" err="1">
                <a:solidFill>
                  <a:schemeClr val="tx2"/>
                </a:solidFill>
              </a:rPr>
              <a:t>context</a:t>
            </a:r>
            <a:r>
              <a:rPr lang="es-PA" dirty="0">
                <a:solidFill>
                  <a:schemeClr val="tx2"/>
                </a:solidFill>
              </a:rPr>
              <a:t> and </a:t>
            </a:r>
            <a:r>
              <a:rPr lang="es-PA" dirty="0" err="1">
                <a:solidFill>
                  <a:schemeClr val="tx2"/>
                </a:solidFill>
              </a:rPr>
              <a:t>person’s</a:t>
            </a:r>
            <a:r>
              <a:rPr lang="es-PA" dirty="0">
                <a:solidFill>
                  <a:schemeClr val="tx2"/>
                </a:solidFill>
              </a:rPr>
              <a:t> </a:t>
            </a:r>
            <a:r>
              <a:rPr lang="es-PA" dirty="0" err="1">
                <a:solidFill>
                  <a:schemeClr val="tx2"/>
                </a:solidFill>
              </a:rPr>
              <a:t>profile</a:t>
            </a:r>
            <a:r>
              <a:rPr lang="es-PA" dirty="0">
                <a:solidFill>
                  <a:schemeClr val="tx2"/>
                </a:solidFill>
              </a:rPr>
              <a:t> and  </a:t>
            </a:r>
            <a:r>
              <a:rPr lang="es-PA" dirty="0" err="1">
                <a:solidFill>
                  <a:schemeClr val="tx2"/>
                </a:solidFill>
              </a:rPr>
              <a:t>needs</a:t>
            </a:r>
            <a:endParaRPr lang="es-PA" dirty="0">
              <a:solidFill>
                <a:schemeClr val="tx2"/>
              </a:solidFill>
            </a:endParaRPr>
          </a:p>
          <a:p>
            <a:pPr marL="0" indent="0">
              <a:buNone/>
            </a:pPr>
            <a:r>
              <a:rPr lang="es-PA" i="1" dirty="0"/>
              <a:t>   Programas de integración debe estar </a:t>
            </a:r>
            <a:r>
              <a:rPr lang="es-PA" b="1" i="1" dirty="0"/>
              <a:t>adaptado</a:t>
            </a:r>
            <a:r>
              <a:rPr lang="es-PA" i="1" dirty="0"/>
              <a:t> a las </a:t>
            </a:r>
            <a:r>
              <a:rPr lang="es-PA" i="1" dirty="0" err="1"/>
              <a:t>especifidades</a:t>
            </a:r>
            <a:r>
              <a:rPr lang="es-PA" i="1" dirty="0"/>
              <a:t> del contexto y del perfil </a:t>
            </a:r>
          </a:p>
          <a:p>
            <a:pPr marL="0" indent="0">
              <a:buNone/>
            </a:pPr>
            <a:r>
              <a:rPr lang="es-PA" i="1" dirty="0"/>
              <a:t>   y necesidades de la persona</a:t>
            </a:r>
          </a:p>
          <a:p>
            <a:pPr marL="0" indent="0">
              <a:buNone/>
            </a:pPr>
            <a:endParaRPr lang="es-PA" dirty="0"/>
          </a:p>
          <a:p>
            <a:r>
              <a:rPr lang="es-PA" dirty="0">
                <a:solidFill>
                  <a:schemeClr val="tx2"/>
                </a:solidFill>
              </a:rPr>
              <a:t>To </a:t>
            </a:r>
            <a:r>
              <a:rPr lang="es-PA" dirty="0" err="1">
                <a:solidFill>
                  <a:schemeClr val="tx2"/>
                </a:solidFill>
              </a:rPr>
              <a:t>ensure</a:t>
            </a:r>
            <a:r>
              <a:rPr lang="es-PA" dirty="0">
                <a:solidFill>
                  <a:schemeClr val="tx2"/>
                </a:solidFill>
              </a:rPr>
              <a:t> social cohesión, </a:t>
            </a:r>
            <a:r>
              <a:rPr lang="es-PA" dirty="0" err="1">
                <a:solidFill>
                  <a:schemeClr val="tx2"/>
                </a:solidFill>
              </a:rPr>
              <a:t>it</a:t>
            </a:r>
            <a:r>
              <a:rPr lang="es-PA" dirty="0">
                <a:solidFill>
                  <a:schemeClr val="tx2"/>
                </a:solidFill>
              </a:rPr>
              <a:t> </a:t>
            </a:r>
            <a:r>
              <a:rPr lang="es-PA" dirty="0" err="1">
                <a:solidFill>
                  <a:schemeClr val="tx2"/>
                </a:solidFill>
              </a:rPr>
              <a:t>is</a:t>
            </a:r>
            <a:r>
              <a:rPr lang="es-PA" dirty="0">
                <a:solidFill>
                  <a:schemeClr val="tx2"/>
                </a:solidFill>
              </a:rPr>
              <a:t> </a:t>
            </a:r>
            <a:r>
              <a:rPr lang="es-PA" dirty="0" err="1">
                <a:solidFill>
                  <a:schemeClr val="tx2"/>
                </a:solidFill>
              </a:rPr>
              <a:t>important</a:t>
            </a:r>
            <a:r>
              <a:rPr lang="es-PA" dirty="0">
                <a:solidFill>
                  <a:schemeClr val="tx2"/>
                </a:solidFill>
              </a:rPr>
              <a:t> to </a:t>
            </a:r>
            <a:r>
              <a:rPr lang="es-PA" dirty="0" err="1">
                <a:solidFill>
                  <a:schemeClr val="tx2"/>
                </a:solidFill>
              </a:rPr>
              <a:t>work</a:t>
            </a:r>
            <a:r>
              <a:rPr lang="es-PA" dirty="0">
                <a:solidFill>
                  <a:schemeClr val="tx2"/>
                </a:solidFill>
              </a:rPr>
              <a:t> </a:t>
            </a:r>
            <a:r>
              <a:rPr lang="es-PA" dirty="0" err="1">
                <a:solidFill>
                  <a:schemeClr val="tx2"/>
                </a:solidFill>
              </a:rPr>
              <a:t>with</a:t>
            </a:r>
            <a:r>
              <a:rPr lang="es-PA" dirty="0">
                <a:solidFill>
                  <a:schemeClr val="tx2"/>
                </a:solidFill>
              </a:rPr>
              <a:t> </a:t>
            </a:r>
            <a:r>
              <a:rPr lang="es-PA" dirty="0" err="1">
                <a:solidFill>
                  <a:schemeClr val="tx2"/>
                </a:solidFill>
              </a:rPr>
              <a:t>both</a:t>
            </a:r>
            <a:r>
              <a:rPr lang="es-PA" dirty="0">
                <a:solidFill>
                  <a:schemeClr val="tx2"/>
                </a:solidFill>
              </a:rPr>
              <a:t> </a:t>
            </a:r>
            <a:r>
              <a:rPr lang="es-PA" dirty="0" err="1">
                <a:solidFill>
                  <a:schemeClr val="tx2"/>
                </a:solidFill>
              </a:rPr>
              <a:t>migrants</a:t>
            </a:r>
            <a:r>
              <a:rPr lang="es-PA" dirty="0">
                <a:solidFill>
                  <a:schemeClr val="tx2"/>
                </a:solidFill>
              </a:rPr>
              <a:t> </a:t>
            </a:r>
            <a:r>
              <a:rPr lang="es-PA" dirty="0" err="1">
                <a:solidFill>
                  <a:schemeClr val="tx2"/>
                </a:solidFill>
              </a:rPr>
              <a:t>but</a:t>
            </a:r>
            <a:r>
              <a:rPr lang="es-PA" dirty="0">
                <a:solidFill>
                  <a:schemeClr val="tx2"/>
                </a:solidFill>
              </a:rPr>
              <a:t> </a:t>
            </a:r>
            <a:r>
              <a:rPr lang="es-PA" dirty="0" err="1">
                <a:solidFill>
                  <a:schemeClr val="tx2"/>
                </a:solidFill>
              </a:rPr>
              <a:t>also</a:t>
            </a:r>
            <a:r>
              <a:rPr lang="es-PA" dirty="0">
                <a:solidFill>
                  <a:schemeClr val="tx2"/>
                </a:solidFill>
              </a:rPr>
              <a:t> </a:t>
            </a:r>
            <a:r>
              <a:rPr lang="es-PA" dirty="0" err="1">
                <a:solidFill>
                  <a:schemeClr val="tx2"/>
                </a:solidFill>
              </a:rPr>
              <a:t>members</a:t>
            </a:r>
            <a:r>
              <a:rPr lang="es-PA" dirty="0">
                <a:solidFill>
                  <a:schemeClr val="tx2"/>
                </a:solidFill>
              </a:rPr>
              <a:t> of the </a:t>
            </a:r>
            <a:r>
              <a:rPr lang="es-PA" b="1" dirty="0">
                <a:solidFill>
                  <a:schemeClr val="tx2"/>
                </a:solidFill>
              </a:rPr>
              <a:t>host </a:t>
            </a:r>
            <a:r>
              <a:rPr lang="es-PA" b="1" dirty="0" err="1">
                <a:solidFill>
                  <a:schemeClr val="tx2"/>
                </a:solidFill>
              </a:rPr>
              <a:t>community</a:t>
            </a:r>
            <a:r>
              <a:rPr lang="es-PA" dirty="0">
                <a:solidFill>
                  <a:schemeClr val="tx2"/>
                </a:solidFill>
              </a:rPr>
              <a:t>, </a:t>
            </a:r>
            <a:r>
              <a:rPr lang="es-PA" dirty="0" err="1">
                <a:solidFill>
                  <a:schemeClr val="tx2"/>
                </a:solidFill>
              </a:rPr>
              <a:t>including</a:t>
            </a:r>
            <a:r>
              <a:rPr lang="es-PA" dirty="0">
                <a:solidFill>
                  <a:schemeClr val="tx2"/>
                </a:solidFill>
              </a:rPr>
              <a:t> local </a:t>
            </a:r>
            <a:r>
              <a:rPr lang="es-PA" dirty="0" err="1">
                <a:solidFill>
                  <a:schemeClr val="tx2"/>
                </a:solidFill>
              </a:rPr>
              <a:t>authorities</a:t>
            </a:r>
            <a:endParaRPr lang="es-PA" b="1" dirty="0">
              <a:solidFill>
                <a:schemeClr val="tx2"/>
              </a:solidFill>
            </a:endParaRPr>
          </a:p>
          <a:p>
            <a:pPr marL="0" indent="0">
              <a:buNone/>
            </a:pPr>
            <a:r>
              <a:rPr lang="es-PA" i="1" dirty="0"/>
              <a:t>   Para asegurar la cohesión social, es clave de trabajar con ambos personas migrantes, pero </a:t>
            </a:r>
          </a:p>
          <a:p>
            <a:pPr marL="0" indent="0">
              <a:buNone/>
            </a:pPr>
            <a:r>
              <a:rPr lang="es-PA" i="1" dirty="0"/>
              <a:t>   también miembros de la </a:t>
            </a:r>
            <a:r>
              <a:rPr lang="es-PA" b="1" i="1" dirty="0"/>
              <a:t>comunidad de acogida</a:t>
            </a:r>
            <a:r>
              <a:rPr lang="es-PA" i="1" dirty="0"/>
              <a:t>, incluso los gobiernos locales</a:t>
            </a:r>
            <a:endParaRPr lang="en-US" i="1" dirty="0"/>
          </a:p>
        </p:txBody>
      </p:sp>
    </p:spTree>
    <p:extLst>
      <p:ext uri="{BB962C8B-B14F-4D97-AF65-F5344CB8AC3E}">
        <p14:creationId xmlns:p14="http://schemas.microsoft.com/office/powerpoint/2010/main" val="409990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838200" y="114754"/>
            <a:ext cx="10515600" cy="418646"/>
          </a:xfrm>
        </p:spPr>
        <p:txBody>
          <a:bodyPr>
            <a:normAutofit fontScale="90000"/>
          </a:bodyPr>
          <a:lstStyle/>
          <a:p>
            <a:r>
              <a:rPr lang="es-PA" sz="3200" err="1">
                <a:solidFill>
                  <a:schemeClr val="bg1"/>
                </a:solidFill>
              </a:rPr>
              <a:t>Migrant</a:t>
            </a:r>
            <a:r>
              <a:rPr lang="es-PA" sz="3200">
                <a:solidFill>
                  <a:schemeClr val="bg1"/>
                </a:solidFill>
              </a:rPr>
              <a:t> </a:t>
            </a:r>
            <a:r>
              <a:rPr lang="es-PA" sz="3200" err="1">
                <a:solidFill>
                  <a:schemeClr val="bg1"/>
                </a:solidFill>
              </a:rPr>
              <a:t>Integration</a:t>
            </a:r>
            <a:r>
              <a:rPr lang="es-PA" sz="3200">
                <a:solidFill>
                  <a:schemeClr val="bg1"/>
                </a:solidFill>
              </a:rPr>
              <a:t> // </a:t>
            </a:r>
            <a:r>
              <a:rPr lang="es-PA" sz="3200" i="1">
                <a:solidFill>
                  <a:schemeClr val="bg1"/>
                </a:solidFill>
              </a:rPr>
              <a:t>Integración de Personas Migrantes</a:t>
            </a:r>
            <a:endParaRPr lang="en-US" sz="32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838200" y="2005872"/>
            <a:ext cx="10515600" cy="4674734"/>
          </a:xfrm>
        </p:spPr>
        <p:txBody>
          <a:bodyPr>
            <a:normAutofit fontScale="85000" lnSpcReduction="20000"/>
          </a:bodyPr>
          <a:lstStyle/>
          <a:p>
            <a:pPr algn="l"/>
            <a:endParaRPr lang="es-ES" sz="2000" dirty="0"/>
          </a:p>
          <a:p>
            <a:pPr marL="285750" indent="-285750">
              <a:buFont typeface="Arial" panose="020B0604020202020204" pitchFamily="34" charset="0"/>
              <a:buChar char="•"/>
            </a:pPr>
            <a:r>
              <a:rPr lang="es-ES" sz="2000" dirty="0" err="1">
                <a:solidFill>
                  <a:schemeClr val="tx2"/>
                </a:solidFill>
              </a:rPr>
              <a:t>Consumption</a:t>
            </a:r>
            <a:r>
              <a:rPr lang="es-ES" sz="2000" dirty="0">
                <a:solidFill>
                  <a:schemeClr val="tx2"/>
                </a:solidFill>
              </a:rPr>
              <a:t> of </a:t>
            </a:r>
            <a:r>
              <a:rPr lang="es-ES" sz="2000" dirty="0" err="1">
                <a:solidFill>
                  <a:schemeClr val="tx2"/>
                </a:solidFill>
              </a:rPr>
              <a:t>Goods</a:t>
            </a:r>
            <a:r>
              <a:rPr lang="es-ES" sz="2000" dirty="0">
                <a:solidFill>
                  <a:schemeClr val="tx2"/>
                </a:solidFill>
              </a:rPr>
              <a:t> and Services</a:t>
            </a:r>
            <a:r>
              <a:rPr lang="es-PA" sz="2000" dirty="0">
                <a:solidFill>
                  <a:schemeClr val="tx2"/>
                </a:solidFill>
              </a:rPr>
              <a:t> </a:t>
            </a:r>
            <a:r>
              <a:rPr lang="es-PA" sz="2000" dirty="0">
                <a:solidFill>
                  <a:schemeClr val="tx2"/>
                </a:solidFill>
                <a:sym typeface="Wingdings" panose="05000000000000000000" pitchFamily="2" charset="2"/>
              </a:rPr>
              <a:t> GDP </a:t>
            </a:r>
            <a:r>
              <a:rPr lang="es-PA" sz="2000" dirty="0" err="1">
                <a:solidFill>
                  <a:schemeClr val="tx2"/>
                </a:solidFill>
                <a:sym typeface="Wingdings" panose="05000000000000000000" pitchFamily="2" charset="2"/>
              </a:rPr>
              <a:t>Growth</a:t>
            </a:r>
            <a:r>
              <a:rPr lang="es-PA" sz="2000" dirty="0">
                <a:solidFill>
                  <a:schemeClr val="tx2"/>
                </a:solidFill>
                <a:sym typeface="Wingdings" panose="05000000000000000000" pitchFamily="2" charset="2"/>
              </a:rPr>
              <a:t> &amp; </a:t>
            </a:r>
            <a:r>
              <a:rPr lang="es-PA" sz="2000" dirty="0" err="1">
                <a:solidFill>
                  <a:schemeClr val="tx2"/>
                </a:solidFill>
                <a:sym typeface="Wingdings" panose="05000000000000000000" pitchFamily="2" charset="2"/>
              </a:rPr>
              <a:t>Economic</a:t>
            </a:r>
            <a:r>
              <a:rPr lang="es-PA" sz="2000" dirty="0">
                <a:solidFill>
                  <a:schemeClr val="tx2"/>
                </a:solidFill>
                <a:sym typeface="Wingdings" panose="05000000000000000000" pitchFamily="2" charset="2"/>
              </a:rPr>
              <a:t> Development</a:t>
            </a:r>
          </a:p>
          <a:p>
            <a:pPr marL="0" indent="0">
              <a:buNone/>
            </a:pPr>
            <a:r>
              <a:rPr lang="es-PA" sz="2000" dirty="0">
                <a:sym typeface="Wingdings" panose="05000000000000000000" pitchFamily="2" charset="2"/>
              </a:rPr>
              <a:t>     </a:t>
            </a:r>
            <a:r>
              <a:rPr lang="es-PA" sz="2000" i="1" dirty="0">
                <a:sym typeface="Wingdings" panose="05000000000000000000" pitchFamily="2" charset="2"/>
              </a:rPr>
              <a:t>Consumo de Productos y Servicios  Crecimiento del PIB &amp; Desarrollo Económico</a:t>
            </a:r>
            <a:endParaRPr lang="es-ES" sz="2000" i="1" dirty="0"/>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dirty="0" err="1">
                <a:solidFill>
                  <a:schemeClr val="tx2"/>
                </a:solidFill>
              </a:rPr>
              <a:t>Contribution</a:t>
            </a:r>
            <a:r>
              <a:rPr lang="es-ES" sz="2000" dirty="0">
                <a:solidFill>
                  <a:schemeClr val="tx2"/>
                </a:solidFill>
              </a:rPr>
              <a:t> to </a:t>
            </a:r>
            <a:r>
              <a:rPr lang="es-ES" sz="2000" dirty="0" err="1">
                <a:solidFill>
                  <a:schemeClr val="tx2"/>
                </a:solidFill>
              </a:rPr>
              <a:t>Taxes</a:t>
            </a:r>
            <a:r>
              <a:rPr lang="es-ES" sz="2000" dirty="0">
                <a:solidFill>
                  <a:schemeClr val="tx2"/>
                </a:solidFill>
              </a:rPr>
              <a:t> </a:t>
            </a:r>
            <a:r>
              <a:rPr lang="es-ES" sz="2000" dirty="0">
                <a:solidFill>
                  <a:schemeClr val="tx2"/>
                </a:solidFill>
                <a:sym typeface="Wingdings" panose="05000000000000000000" pitchFamily="2" charset="2"/>
              </a:rPr>
              <a:t> </a:t>
            </a:r>
            <a:r>
              <a:rPr lang="es-ES" sz="2000" dirty="0" err="1">
                <a:solidFill>
                  <a:schemeClr val="tx2"/>
                </a:solidFill>
                <a:sym typeface="Wingdings" panose="05000000000000000000" pitchFamily="2" charset="2"/>
              </a:rPr>
              <a:t>Increase</a:t>
            </a:r>
            <a:r>
              <a:rPr lang="es-ES" sz="2000" dirty="0">
                <a:solidFill>
                  <a:schemeClr val="tx2"/>
                </a:solidFill>
                <a:sym typeface="Wingdings" panose="05000000000000000000" pitchFamily="2" charset="2"/>
              </a:rPr>
              <a:t> in State Budget &amp; </a:t>
            </a:r>
            <a:r>
              <a:rPr lang="es-ES" sz="2000" dirty="0" err="1">
                <a:solidFill>
                  <a:schemeClr val="tx2"/>
                </a:solidFill>
                <a:sym typeface="Wingdings" panose="05000000000000000000" pitchFamily="2" charset="2"/>
              </a:rPr>
              <a:t>Improvement</a:t>
            </a:r>
            <a:r>
              <a:rPr lang="es-ES" sz="2000" dirty="0">
                <a:solidFill>
                  <a:schemeClr val="tx2"/>
                </a:solidFill>
                <a:sym typeface="Wingdings" panose="05000000000000000000" pitchFamily="2" charset="2"/>
              </a:rPr>
              <a:t> of Public Services</a:t>
            </a:r>
          </a:p>
          <a:p>
            <a:pPr marL="0" indent="0">
              <a:buNone/>
            </a:pPr>
            <a:r>
              <a:rPr lang="es-ES" sz="2000" dirty="0"/>
              <a:t>     </a:t>
            </a:r>
            <a:r>
              <a:rPr lang="es-ES" sz="2000" i="1" dirty="0"/>
              <a:t>Contribución a Impuestos </a:t>
            </a:r>
            <a:r>
              <a:rPr lang="es-ES" sz="2000" i="1" dirty="0">
                <a:sym typeface="Wingdings" panose="05000000000000000000" pitchFamily="2" charset="2"/>
              </a:rPr>
              <a:t> Aumento en Presupuesto Estatal &amp; Ampliación de Servicios Públicos</a:t>
            </a:r>
            <a:endParaRPr lang="es-ES" sz="2000" i="1" dirty="0"/>
          </a:p>
          <a:p>
            <a:pPr marL="0" indent="0">
              <a:buNone/>
            </a:pPr>
            <a:endParaRPr lang="es-ES" sz="2000" dirty="0"/>
          </a:p>
          <a:p>
            <a:pPr marL="285750" indent="-285750">
              <a:buFont typeface="Arial" panose="020B0604020202020204" pitchFamily="34" charset="0"/>
              <a:buChar char="•"/>
            </a:pPr>
            <a:r>
              <a:rPr lang="es-ES" sz="2000" dirty="0">
                <a:solidFill>
                  <a:schemeClr val="tx2"/>
                </a:solidFill>
              </a:rPr>
              <a:t>Business </a:t>
            </a:r>
            <a:r>
              <a:rPr lang="es-ES" sz="2000" dirty="0" err="1">
                <a:solidFill>
                  <a:schemeClr val="tx2"/>
                </a:solidFill>
              </a:rPr>
              <a:t>Creation</a:t>
            </a:r>
            <a:r>
              <a:rPr lang="es-ES" sz="2000" dirty="0">
                <a:solidFill>
                  <a:schemeClr val="tx2"/>
                </a:solidFill>
              </a:rPr>
              <a:t> </a:t>
            </a:r>
            <a:r>
              <a:rPr lang="es-ES" sz="2000" dirty="0">
                <a:solidFill>
                  <a:schemeClr val="tx2"/>
                </a:solidFill>
                <a:sym typeface="Wingdings" panose="05000000000000000000" pitchFamily="2" charset="2"/>
              </a:rPr>
              <a:t> </a:t>
            </a:r>
            <a:r>
              <a:rPr lang="es-ES" sz="2000" dirty="0" err="1">
                <a:solidFill>
                  <a:schemeClr val="tx2"/>
                </a:solidFill>
                <a:sym typeface="Wingdings" panose="05000000000000000000" pitchFamily="2" charset="2"/>
              </a:rPr>
              <a:t>Availability</a:t>
            </a:r>
            <a:r>
              <a:rPr lang="es-ES" sz="2000" dirty="0">
                <a:solidFill>
                  <a:schemeClr val="tx2"/>
                </a:solidFill>
                <a:sym typeface="Wingdings" panose="05000000000000000000" pitchFamily="2" charset="2"/>
              </a:rPr>
              <a:t> of New </a:t>
            </a:r>
            <a:r>
              <a:rPr lang="es-ES" sz="2000" dirty="0" err="1">
                <a:solidFill>
                  <a:schemeClr val="tx2"/>
                </a:solidFill>
                <a:sym typeface="Wingdings" panose="05000000000000000000" pitchFamily="2" charset="2"/>
              </a:rPr>
              <a:t>Products</a:t>
            </a:r>
            <a:r>
              <a:rPr lang="es-ES" sz="2000" dirty="0">
                <a:solidFill>
                  <a:schemeClr val="tx2"/>
                </a:solidFill>
                <a:sym typeface="Wingdings" panose="05000000000000000000" pitchFamily="2" charset="2"/>
              </a:rPr>
              <a:t>/Services &amp; </a:t>
            </a:r>
            <a:r>
              <a:rPr lang="es-ES" sz="2000" dirty="0" err="1">
                <a:solidFill>
                  <a:schemeClr val="tx2"/>
                </a:solidFill>
                <a:sym typeface="Wingdings" panose="05000000000000000000" pitchFamily="2" charset="2"/>
              </a:rPr>
              <a:t>Employment</a:t>
            </a:r>
            <a:r>
              <a:rPr lang="es-ES" sz="2000" dirty="0">
                <a:solidFill>
                  <a:schemeClr val="tx2"/>
                </a:solidFill>
                <a:sym typeface="Wingdings" panose="05000000000000000000" pitchFamily="2" charset="2"/>
              </a:rPr>
              <a:t> </a:t>
            </a:r>
            <a:r>
              <a:rPr lang="es-ES" sz="2000" dirty="0" err="1">
                <a:solidFill>
                  <a:schemeClr val="tx2"/>
                </a:solidFill>
                <a:sym typeface="Wingdings" panose="05000000000000000000" pitchFamily="2" charset="2"/>
              </a:rPr>
              <a:t>Generation</a:t>
            </a:r>
            <a:endParaRPr lang="es-ES" sz="2000" dirty="0">
              <a:solidFill>
                <a:schemeClr val="tx2"/>
              </a:solidFill>
              <a:sym typeface="Wingdings" panose="05000000000000000000" pitchFamily="2" charset="2"/>
            </a:endParaRPr>
          </a:p>
          <a:p>
            <a:pPr marL="0" indent="0">
              <a:buNone/>
            </a:pPr>
            <a:r>
              <a:rPr lang="es-ES" sz="2000" dirty="0"/>
              <a:t>     </a:t>
            </a:r>
            <a:r>
              <a:rPr lang="es-ES" sz="2000" i="1" dirty="0"/>
              <a:t>Emprendimientos </a:t>
            </a:r>
            <a:r>
              <a:rPr lang="es-ES" sz="2000" i="1" dirty="0">
                <a:sym typeface="Wingdings" panose="05000000000000000000" pitchFamily="2" charset="2"/>
              </a:rPr>
              <a:t> Disponibilidad de Nuevos Productos/Servicios &amp; Generación de Empleo</a:t>
            </a:r>
            <a:endParaRPr lang="es-ES" sz="2000" i="1" dirty="0"/>
          </a:p>
          <a:p>
            <a:pPr marL="0" indent="0">
              <a:buNone/>
            </a:pPr>
            <a:endParaRPr lang="es-ES" sz="2000" dirty="0"/>
          </a:p>
          <a:p>
            <a:pPr marL="285750" indent="-285750">
              <a:buFont typeface="Arial" panose="020B0604020202020204" pitchFamily="34" charset="0"/>
              <a:buChar char="•"/>
            </a:pPr>
            <a:r>
              <a:rPr lang="es-ES" sz="2000" dirty="0">
                <a:solidFill>
                  <a:schemeClr val="tx2"/>
                </a:solidFill>
              </a:rPr>
              <a:t>New </a:t>
            </a:r>
            <a:r>
              <a:rPr lang="es-ES" sz="2000" dirty="0" err="1">
                <a:solidFill>
                  <a:schemeClr val="tx2"/>
                </a:solidFill>
              </a:rPr>
              <a:t>Skills</a:t>
            </a:r>
            <a:r>
              <a:rPr lang="es-ES" sz="2000" dirty="0">
                <a:solidFill>
                  <a:schemeClr val="tx2"/>
                </a:solidFill>
              </a:rPr>
              <a:t> and Knowledge </a:t>
            </a:r>
            <a:r>
              <a:rPr lang="es-ES" sz="2000" dirty="0">
                <a:solidFill>
                  <a:schemeClr val="tx2"/>
                </a:solidFill>
                <a:sym typeface="Wingdings" panose="05000000000000000000" pitchFamily="2" charset="2"/>
              </a:rPr>
              <a:t> </a:t>
            </a:r>
            <a:r>
              <a:rPr lang="es-ES" sz="2000" dirty="0" err="1">
                <a:solidFill>
                  <a:schemeClr val="tx2"/>
                </a:solidFill>
                <a:sym typeface="Wingdings" panose="05000000000000000000" pitchFamily="2" charset="2"/>
              </a:rPr>
              <a:t>Diversification</a:t>
            </a:r>
            <a:r>
              <a:rPr lang="es-ES" sz="2000" dirty="0">
                <a:solidFill>
                  <a:schemeClr val="tx2"/>
                </a:solidFill>
                <a:sym typeface="Wingdings" panose="05000000000000000000" pitchFamily="2" charset="2"/>
              </a:rPr>
              <a:t> of Labor </a:t>
            </a:r>
            <a:r>
              <a:rPr lang="es-ES" sz="2000" dirty="0" err="1">
                <a:solidFill>
                  <a:schemeClr val="tx2"/>
                </a:solidFill>
                <a:sym typeface="Wingdings" panose="05000000000000000000" pitchFamily="2" charset="2"/>
              </a:rPr>
              <a:t>Force</a:t>
            </a:r>
            <a:r>
              <a:rPr lang="es-ES" sz="2000" dirty="0">
                <a:solidFill>
                  <a:schemeClr val="tx2"/>
                </a:solidFill>
                <a:sym typeface="Wingdings" panose="05000000000000000000" pitchFamily="2" charset="2"/>
              </a:rPr>
              <a:t> &amp; </a:t>
            </a:r>
            <a:r>
              <a:rPr lang="es-ES" sz="2000" dirty="0" err="1">
                <a:solidFill>
                  <a:schemeClr val="tx2"/>
                </a:solidFill>
                <a:sym typeface="Wingdings" panose="05000000000000000000" pitchFamily="2" charset="2"/>
              </a:rPr>
              <a:t>Increased</a:t>
            </a:r>
            <a:r>
              <a:rPr lang="es-ES" sz="2000" dirty="0">
                <a:solidFill>
                  <a:schemeClr val="tx2"/>
                </a:solidFill>
                <a:sym typeface="Wingdings" panose="05000000000000000000" pitchFamily="2" charset="2"/>
              </a:rPr>
              <a:t> </a:t>
            </a:r>
            <a:r>
              <a:rPr lang="es-ES" sz="2000" dirty="0" err="1">
                <a:solidFill>
                  <a:schemeClr val="tx2"/>
                </a:solidFill>
                <a:sym typeface="Wingdings" panose="05000000000000000000" pitchFamily="2" charset="2"/>
              </a:rPr>
              <a:t>Productivity</a:t>
            </a:r>
            <a:endParaRPr lang="es-ES" sz="2000" dirty="0">
              <a:solidFill>
                <a:schemeClr val="tx2"/>
              </a:solidFill>
              <a:sym typeface="Wingdings" panose="05000000000000000000" pitchFamily="2" charset="2"/>
            </a:endParaRPr>
          </a:p>
          <a:p>
            <a:pPr marL="0" indent="0">
              <a:buNone/>
            </a:pPr>
            <a:r>
              <a:rPr lang="es-ES" sz="2000" dirty="0"/>
              <a:t>     </a:t>
            </a:r>
            <a:r>
              <a:rPr lang="es-ES" sz="2000" i="1" dirty="0"/>
              <a:t>Nuevas Habilidades y Conocimientos </a:t>
            </a:r>
            <a:r>
              <a:rPr lang="es-ES" sz="2000" i="1" dirty="0">
                <a:sym typeface="Wingdings" panose="05000000000000000000" pitchFamily="2" charset="2"/>
              </a:rPr>
              <a:t> Diversificación Laboral &amp; Aumento de Productividad</a:t>
            </a:r>
            <a:endParaRPr lang="es-ES" sz="2000" i="1" dirty="0"/>
          </a:p>
          <a:p>
            <a:pPr marL="0" indent="0">
              <a:buNone/>
            </a:pPr>
            <a:endParaRPr lang="es-ES" sz="2000" dirty="0"/>
          </a:p>
          <a:p>
            <a:pPr marL="285750" indent="-285750">
              <a:buFont typeface="Arial" panose="020B0604020202020204" pitchFamily="34" charset="0"/>
              <a:buChar char="•"/>
            </a:pPr>
            <a:r>
              <a:rPr lang="es-ES" sz="2000" dirty="0">
                <a:solidFill>
                  <a:schemeClr val="tx2"/>
                </a:solidFill>
              </a:rPr>
              <a:t>Cultural </a:t>
            </a:r>
            <a:r>
              <a:rPr lang="es-ES" sz="2000" dirty="0" err="1">
                <a:solidFill>
                  <a:schemeClr val="tx2"/>
                </a:solidFill>
              </a:rPr>
              <a:t>Contributions</a:t>
            </a:r>
            <a:r>
              <a:rPr lang="es-ES" sz="2000" dirty="0">
                <a:solidFill>
                  <a:schemeClr val="tx2"/>
                </a:solidFill>
              </a:rPr>
              <a:t> </a:t>
            </a:r>
            <a:r>
              <a:rPr lang="es-ES" sz="2000" dirty="0">
                <a:solidFill>
                  <a:schemeClr val="tx2"/>
                </a:solidFill>
                <a:sym typeface="Wingdings" panose="05000000000000000000" pitchFamily="2" charset="2"/>
              </a:rPr>
              <a:t> </a:t>
            </a:r>
            <a:r>
              <a:rPr lang="es-ES" sz="2000" dirty="0" err="1">
                <a:solidFill>
                  <a:schemeClr val="tx2"/>
                </a:solidFill>
                <a:sym typeface="Wingdings" panose="05000000000000000000" pitchFamily="2" charset="2"/>
              </a:rPr>
              <a:t>Increased</a:t>
            </a:r>
            <a:r>
              <a:rPr lang="es-ES" sz="2000" dirty="0">
                <a:solidFill>
                  <a:schemeClr val="tx2"/>
                </a:solidFill>
                <a:sym typeface="Wingdings" panose="05000000000000000000" pitchFamily="2" charset="2"/>
              </a:rPr>
              <a:t> Cultural </a:t>
            </a:r>
            <a:r>
              <a:rPr lang="es-ES" sz="2000" dirty="0" err="1">
                <a:solidFill>
                  <a:schemeClr val="tx2"/>
                </a:solidFill>
                <a:sym typeface="Wingdings" panose="05000000000000000000" pitchFamily="2" charset="2"/>
              </a:rPr>
              <a:t>Diversity</a:t>
            </a:r>
            <a:endParaRPr lang="es-ES" sz="2000" dirty="0">
              <a:solidFill>
                <a:schemeClr val="tx2"/>
              </a:solidFill>
              <a:sym typeface="Wingdings" panose="05000000000000000000" pitchFamily="2" charset="2"/>
            </a:endParaRPr>
          </a:p>
          <a:p>
            <a:pPr marL="0" indent="0">
              <a:buNone/>
            </a:pPr>
            <a:r>
              <a:rPr lang="es-ES" sz="2000" i="1" dirty="0">
                <a:sym typeface="Wingdings" panose="05000000000000000000" pitchFamily="2" charset="2"/>
              </a:rPr>
              <a:t>      Contribuciones Culturales  Aumento en Diversidad Cultural</a:t>
            </a:r>
            <a:endParaRPr lang="es-ES" sz="2000" i="1" dirty="0"/>
          </a:p>
          <a:p>
            <a:pPr algn="l"/>
            <a:endParaRPr lang="en-US" sz="2000" dirty="0"/>
          </a:p>
        </p:txBody>
      </p:sp>
      <p:sp>
        <p:nvSpPr>
          <p:cNvPr id="4" name="TextBox 3">
            <a:extLst>
              <a:ext uri="{FF2B5EF4-FFF2-40B4-BE49-F238E27FC236}">
                <a16:creationId xmlns:a16="http://schemas.microsoft.com/office/drawing/2014/main" id="{03373BA1-5813-4452-6A4C-563A6A3348B4}"/>
              </a:ext>
            </a:extLst>
          </p:cNvPr>
          <p:cNvSpPr txBox="1"/>
          <p:nvPr/>
        </p:nvSpPr>
        <p:spPr>
          <a:xfrm>
            <a:off x="936171" y="805543"/>
            <a:ext cx="10210800" cy="1200329"/>
          </a:xfrm>
          <a:prstGeom prst="rect">
            <a:avLst/>
          </a:prstGeom>
          <a:noFill/>
        </p:spPr>
        <p:txBody>
          <a:bodyPr wrap="square" rtlCol="0">
            <a:spAutoFit/>
          </a:bodyPr>
          <a:lstStyle/>
          <a:p>
            <a:pPr algn="ctr"/>
            <a:r>
              <a:rPr lang="en-US" sz="1800" i="1" u="none" strike="noStrike" baseline="0">
                <a:solidFill>
                  <a:schemeClr val="tx2"/>
                </a:solidFill>
                <a:latin typeface="GillSansNova-Book"/>
              </a:rPr>
              <a:t>“As the world faces major global transformations, migration can and should be part of the solution.”</a:t>
            </a:r>
          </a:p>
          <a:p>
            <a:pPr algn="ctr"/>
            <a:endParaRPr lang="en-US" sz="1800" i="1" u="none" strike="noStrike" baseline="0">
              <a:solidFill>
                <a:schemeClr val="tx2"/>
              </a:solidFill>
              <a:latin typeface="GillSansNova-Book"/>
            </a:endParaRPr>
          </a:p>
          <a:p>
            <a:pPr algn="ctr"/>
            <a:r>
              <a:rPr lang="es-ES" sz="1800" i="1"/>
              <a:t>“La migración puede y debe ser parte de la solución frente a las transformaciones sustantivas que se están experimentando a nivel mundial.”</a:t>
            </a:r>
          </a:p>
        </p:txBody>
      </p:sp>
    </p:spTree>
    <p:extLst>
      <p:ext uri="{BB962C8B-B14F-4D97-AF65-F5344CB8AC3E}">
        <p14:creationId xmlns:p14="http://schemas.microsoft.com/office/powerpoint/2010/main" val="91545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838200" y="114754"/>
            <a:ext cx="10515600" cy="418646"/>
          </a:xfrm>
        </p:spPr>
        <p:txBody>
          <a:bodyPr>
            <a:normAutofit fontScale="90000"/>
          </a:bodyPr>
          <a:lstStyle/>
          <a:p>
            <a:r>
              <a:rPr lang="es-PA" sz="3200" err="1">
                <a:solidFill>
                  <a:schemeClr val="bg1"/>
                </a:solidFill>
              </a:rPr>
              <a:t>Migration</a:t>
            </a:r>
            <a:r>
              <a:rPr lang="es-PA" sz="3200">
                <a:solidFill>
                  <a:schemeClr val="bg1"/>
                </a:solidFill>
              </a:rPr>
              <a:t> &amp; </a:t>
            </a:r>
            <a:r>
              <a:rPr lang="es-PA" sz="3200" err="1">
                <a:solidFill>
                  <a:schemeClr val="bg1"/>
                </a:solidFill>
              </a:rPr>
              <a:t>Gender</a:t>
            </a:r>
            <a:r>
              <a:rPr lang="es-PA" sz="3200">
                <a:solidFill>
                  <a:schemeClr val="bg1"/>
                </a:solidFill>
              </a:rPr>
              <a:t> // </a:t>
            </a:r>
            <a:r>
              <a:rPr lang="es-PA" sz="3200" i="1">
                <a:solidFill>
                  <a:schemeClr val="bg1"/>
                </a:solidFill>
              </a:rPr>
              <a:t>Migración y Género</a:t>
            </a:r>
            <a:endParaRPr lang="en-US" sz="32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152400" y="684068"/>
            <a:ext cx="6286500" cy="5489864"/>
          </a:xfrm>
        </p:spPr>
        <p:txBody>
          <a:bodyPr vert="horz" lIns="91440" tIns="45720" rIns="91440" bIns="45720" rtlCol="0" anchor="t">
            <a:noAutofit/>
          </a:bodyPr>
          <a:lstStyle/>
          <a:p>
            <a:r>
              <a:rPr lang="es-ES" sz="1200" b="0" i="0" dirty="0">
                <a:solidFill>
                  <a:srgbClr val="212529"/>
                </a:solidFill>
                <a:effectLst/>
                <a:highlight>
                  <a:srgbClr val="FFFFFF"/>
                </a:highlight>
              </a:rPr>
              <a:t>Una de cada dos personas migrantes en los países de América Latina y el Caribe son mujeres. (BID, PNUD; OECD, 2023)</a:t>
            </a:r>
          </a:p>
          <a:p>
            <a:r>
              <a:rPr lang="es-ES" sz="1200" b="0" i="0" dirty="0">
                <a:solidFill>
                  <a:srgbClr val="212529"/>
                </a:solidFill>
                <a:effectLst/>
                <a:highlight>
                  <a:srgbClr val="FFFFFF"/>
                </a:highlight>
              </a:rPr>
              <a:t>Las mujeres extranjeras y las nativas tienden a tener niveles educativos más altos que los varones en ambos grupos poblacionales. Los países de la OCDE presentan un promedio similar en comparación con ALC, lo que indica que en este conjunto de países las mujeres, en general, están más educadas. (BID, PNUD, OECD 2023)</a:t>
            </a:r>
            <a:endParaRPr lang="es-ES" sz="1200" dirty="0"/>
          </a:p>
          <a:p>
            <a:pPr algn="l"/>
            <a:r>
              <a:rPr lang="es-ES" sz="1200" b="0" i="0" u="none" strike="noStrike" baseline="0" dirty="0"/>
              <a:t>Al interior de los hogares, la experiencia migratoria tiende a reforzar, reproducir e incrementar las diferencias en la distribución de trabajos de cuidado y otras tareas no remuneradas.</a:t>
            </a:r>
          </a:p>
          <a:p>
            <a:pPr algn="l"/>
            <a:r>
              <a:rPr lang="es-ES" sz="1200" b="0" i="0" u="none" strike="noStrike" baseline="0" dirty="0"/>
              <a:t>Se exacerba en destino:</a:t>
            </a:r>
            <a:r>
              <a:rPr lang="es-ES" sz="1200" dirty="0"/>
              <a:t> </a:t>
            </a:r>
            <a:r>
              <a:rPr lang="es-ES" sz="1200" b="0" i="0" u="none" strike="noStrike" baseline="0" dirty="0"/>
              <a:t>dificultades para escolarizar a las y los más pequeños, la falta de servicios de cuidados, de redes de apoyo y la escasez de recursos que impide contratar a terceras personas. </a:t>
            </a:r>
          </a:p>
          <a:p>
            <a:pPr algn="l"/>
            <a:r>
              <a:rPr lang="es-ES" sz="1200" dirty="0"/>
              <a:t>M</a:t>
            </a:r>
            <a:r>
              <a:rPr lang="es-ES" sz="1200" b="0" i="0" u="none" strike="noStrike" baseline="0" dirty="0"/>
              <a:t>ujeres migrantes asumen desproporcionadamente las responsabilidades reproductivas al interior de las familias. Para las mujeres jefas de hogar, la presión es mayor.</a:t>
            </a:r>
          </a:p>
          <a:p>
            <a:pPr algn="l"/>
            <a:r>
              <a:rPr lang="es-ES" sz="1200" b="0" i="0" u="none" strike="noStrike" baseline="0" dirty="0"/>
              <a:t>En los países de ALC, la división sexual del trabajo fuera del hogar produce mercados laborales con una fuerte segmentación y segregación horizontal por sexo, que implica una </a:t>
            </a:r>
            <a:r>
              <a:rPr lang="es-ES" sz="1200" b="0" i="1" u="none" strike="noStrike" baseline="0" dirty="0"/>
              <a:t>alta concentración de mujeres en profesiones y oficios que requieren </a:t>
            </a:r>
            <a:r>
              <a:rPr lang="en-US" sz="1200" b="0" i="1" u="none" strike="noStrike" baseline="0" dirty="0" err="1"/>
              <a:t>menor</a:t>
            </a:r>
            <a:r>
              <a:rPr lang="en-US" sz="1200" b="0" i="1" u="none" strike="noStrike" baseline="0" dirty="0"/>
              <a:t> </a:t>
            </a:r>
            <a:r>
              <a:rPr lang="en-US" sz="1200" b="0" i="1" u="none" strike="noStrike" baseline="0" dirty="0" err="1"/>
              <a:t>cualificación</a:t>
            </a:r>
            <a:r>
              <a:rPr lang="en-US" sz="1200" b="0" i="1" u="none" strike="noStrike" baseline="0" dirty="0"/>
              <a:t> </a:t>
            </a:r>
            <a:r>
              <a:rPr lang="en-US" sz="1200" b="0" i="0" u="none" strike="noStrike" baseline="0" dirty="0"/>
              <a:t>(CEPAL, 2019).</a:t>
            </a:r>
          </a:p>
          <a:p>
            <a:r>
              <a:rPr lang="es-ES" sz="1200" dirty="0"/>
              <a:t>Nacionalidades particulares: ~ 50% son mujeres &amp; </a:t>
            </a:r>
            <a:r>
              <a:rPr lang="es-ES" sz="1200" b="0" i="0" u="none" strike="noStrike" baseline="0" dirty="0"/>
              <a:t>tienen niveles educativos superiores a los de sus homólogos hombres; pero cuentan con experiencia laboral </a:t>
            </a:r>
            <a:r>
              <a:rPr lang="es-ES" sz="1200" dirty="0"/>
              <a:t>significativamente por debajo a</a:t>
            </a:r>
            <a:r>
              <a:rPr lang="es-ES" sz="1200" b="0" i="0" u="none" strike="noStrike" baseline="0" dirty="0"/>
              <a:t> las de los </a:t>
            </a:r>
            <a:r>
              <a:rPr lang="en-US" sz="1200" b="0" i="0" u="none" strike="noStrike" baseline="0" dirty="0"/>
              <a:t>hombres</a:t>
            </a:r>
            <a:r>
              <a:rPr lang="en-US" sz="1200" dirty="0"/>
              <a:t> (</a:t>
            </a:r>
            <a:r>
              <a:rPr lang="en-US" sz="1200" dirty="0" err="1"/>
              <a:t>niveles</a:t>
            </a:r>
            <a:r>
              <a:rPr lang="en-US" sz="1200" dirty="0"/>
              <a:t> mas altos de </a:t>
            </a:r>
            <a:r>
              <a:rPr lang="en-US" sz="1200" dirty="0" err="1"/>
              <a:t>desempleo</a:t>
            </a:r>
            <a:r>
              <a:rPr lang="en-US" sz="1200" dirty="0"/>
              <a:t>/</a:t>
            </a:r>
            <a:r>
              <a:rPr lang="en-US" sz="1200" dirty="0" err="1"/>
              <a:t>empleos</a:t>
            </a:r>
            <a:r>
              <a:rPr lang="en-US" sz="1200" dirty="0"/>
              <a:t> </a:t>
            </a:r>
            <a:r>
              <a:rPr lang="en-US" sz="1200" dirty="0" err="1"/>
              <a:t>precarios</a:t>
            </a:r>
            <a:r>
              <a:rPr lang="en-US" sz="1200" dirty="0"/>
              <a:t>)</a:t>
            </a:r>
            <a:endParaRPr lang="en-US" sz="1200" b="0" i="0" u="none" strike="noStrike" baseline="0" dirty="0"/>
          </a:p>
          <a:p>
            <a:pPr algn="l"/>
            <a:r>
              <a:rPr lang="es-ES" sz="1200" b="0" i="0" u="none" strike="noStrike" baseline="0" dirty="0"/>
              <a:t>La violencia y acoso como barrera: acceso a medios de vida y contribuyen a su exclusión de los mercados </a:t>
            </a:r>
            <a:r>
              <a:rPr lang="en-US" sz="1200" b="0" i="0" u="none" strike="noStrike" baseline="0" dirty="0" err="1"/>
              <a:t>laborales</a:t>
            </a:r>
            <a:r>
              <a:rPr lang="en-US" sz="1200" b="0" i="0" u="none" strike="noStrike" baseline="0" dirty="0"/>
              <a:t>, lo que </a:t>
            </a:r>
            <a:r>
              <a:rPr lang="en-US" sz="1200" b="0" i="0" u="none" strike="noStrike" baseline="0" dirty="0" err="1"/>
              <a:t>implica</a:t>
            </a:r>
            <a:r>
              <a:rPr lang="en-US" sz="1200" b="0" i="0" u="none" strike="noStrike" baseline="0" dirty="0"/>
              <a:t> </a:t>
            </a:r>
            <a:r>
              <a:rPr lang="en-US" sz="1200" b="0" i="0" u="none" strike="noStrike" baseline="0" dirty="0" err="1"/>
              <a:t>pérdida</a:t>
            </a:r>
            <a:r>
              <a:rPr lang="en-US" sz="1200" b="0" i="0" u="none" strike="noStrike" baseline="0" dirty="0"/>
              <a:t> de </a:t>
            </a:r>
            <a:r>
              <a:rPr lang="en-US" sz="1200" b="0" i="0" u="none" strike="noStrike" baseline="0" dirty="0" err="1"/>
              <a:t>empleo</a:t>
            </a:r>
            <a:r>
              <a:rPr lang="en-US" sz="1200" b="0" i="0" u="none" strike="noStrike" baseline="0" dirty="0"/>
              <a:t>, </a:t>
            </a:r>
            <a:r>
              <a:rPr lang="en-US" sz="1200" b="0" i="0" u="none" strike="noStrike" baseline="0" dirty="0" err="1"/>
              <a:t>falta</a:t>
            </a:r>
            <a:r>
              <a:rPr lang="en-US" sz="1200" b="0" i="0" u="none" strike="noStrike" baseline="0" dirty="0"/>
              <a:t> de </a:t>
            </a:r>
            <a:r>
              <a:rPr lang="es-ES" sz="1200" b="0" i="0" u="none" strike="noStrike" baseline="0" dirty="0"/>
              <a:t>incentivo para la búsqueda y un consecuente acceso real solo a empleos con altos niveles de riesgo. </a:t>
            </a:r>
          </a:p>
          <a:p>
            <a:pPr algn="l"/>
            <a:r>
              <a:rPr lang="es-ES" sz="1200" b="0" i="0" u="none" strike="noStrike" baseline="0" dirty="0"/>
              <a:t>Las ventas callejeras, el trabajo doméstico y el trabajo sexual son algunos de los sectores en los que las mujeres migrantes encuentran oportunidades de empleo y, al mismo tiempo, situaciones de riesgo, así como exposición a violencias y explotación</a:t>
            </a:r>
            <a:r>
              <a:rPr lang="es-ES" sz="1200" b="0" i="0" u="none" strike="noStrike" baseline="0" dirty="0">
                <a:latin typeface="Roboto-Light"/>
              </a:rPr>
              <a:t>.</a:t>
            </a:r>
          </a:p>
        </p:txBody>
      </p:sp>
      <p:sp>
        <p:nvSpPr>
          <p:cNvPr id="4" name="Content Placeholder 2">
            <a:extLst>
              <a:ext uri="{FF2B5EF4-FFF2-40B4-BE49-F238E27FC236}">
                <a16:creationId xmlns:a16="http://schemas.microsoft.com/office/drawing/2014/main" id="{FAF7E69E-CC37-8066-3BAB-D03D3646F55F}"/>
              </a:ext>
            </a:extLst>
          </p:cNvPr>
          <p:cNvSpPr txBox="1">
            <a:spLocks/>
          </p:cNvSpPr>
          <p:nvPr/>
        </p:nvSpPr>
        <p:spPr>
          <a:xfrm>
            <a:off x="6438900" y="684068"/>
            <a:ext cx="5498404" cy="54898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100" i="1" kern="100" dirty="0">
                <a:solidFill>
                  <a:schemeClr val="tx2"/>
                </a:solidFill>
                <a:effectLst/>
                <a:ea typeface="Aptos" panose="020B0004020202020204" pitchFamily="34" charset="0"/>
                <a:cs typeface="Times New Roman" panose="02020603050405020304" pitchFamily="18" charset="0"/>
              </a:rPr>
              <a:t>One of every two migrants in Latin American and Caribbean countries are women (IDB, UNDP; OECD, 2023).</a:t>
            </a:r>
          </a:p>
          <a:p>
            <a:pPr marL="0" marR="0">
              <a:lnSpc>
                <a:spcPct val="107000"/>
              </a:lnSpc>
              <a:spcBef>
                <a:spcPts val="0"/>
              </a:spcBef>
              <a:spcAft>
                <a:spcPts val="800"/>
              </a:spcAft>
            </a:pPr>
            <a:r>
              <a:rPr lang="en-US" sz="1100" i="1" kern="100" dirty="0">
                <a:solidFill>
                  <a:schemeClr val="tx2"/>
                </a:solidFill>
                <a:effectLst/>
                <a:ea typeface="Aptos" panose="020B0004020202020204" pitchFamily="34" charset="0"/>
                <a:cs typeface="Times New Roman" panose="02020603050405020304" pitchFamily="18" charset="0"/>
              </a:rPr>
              <a:t>Foreign and national women tend to have higher levels of education than men in both population groups. OECD countries have a similar average compared to LAC, which indicates that in this group of countries, women, in general, have higher educational levels than men. (IDB, UNDP, OECD 2023).</a:t>
            </a:r>
          </a:p>
          <a:p>
            <a:pPr marL="0" marR="0">
              <a:lnSpc>
                <a:spcPct val="107000"/>
              </a:lnSpc>
              <a:spcBef>
                <a:spcPts val="0"/>
              </a:spcBef>
              <a:spcAft>
                <a:spcPts val="800"/>
              </a:spcAft>
            </a:pPr>
            <a:r>
              <a:rPr lang="en-US" sz="1100" i="1" kern="100" dirty="0">
                <a:solidFill>
                  <a:schemeClr val="tx2"/>
                </a:solidFill>
                <a:effectLst/>
                <a:ea typeface="Aptos" panose="020B0004020202020204" pitchFamily="34" charset="0"/>
                <a:cs typeface="Times New Roman" panose="02020603050405020304" pitchFamily="18" charset="0"/>
              </a:rPr>
              <a:t>Within households, the migratory experience tends to reinforce, reproduce, and increase the differences in the distribution of income and the differences in the distribution of care work and other unpaid tasks.</a:t>
            </a:r>
          </a:p>
          <a:p>
            <a:pPr marL="0" marR="0">
              <a:lnSpc>
                <a:spcPct val="107000"/>
              </a:lnSpc>
              <a:spcBef>
                <a:spcPts val="0"/>
              </a:spcBef>
              <a:spcAft>
                <a:spcPts val="800"/>
              </a:spcAft>
            </a:pPr>
            <a:r>
              <a:rPr lang="en-US" sz="1100" i="1" kern="100" dirty="0">
                <a:solidFill>
                  <a:schemeClr val="tx2"/>
                </a:solidFill>
                <a:effectLst/>
                <a:ea typeface="Aptos" panose="020B0004020202020204" pitchFamily="34" charset="0"/>
                <a:cs typeface="Times New Roman" panose="02020603050405020304" pitchFamily="18" charset="0"/>
              </a:rPr>
              <a:t>This is exacerbated at the destination due to difficulties in sending children to school,  lack of care services and support networks, and scarcity of resources that prevents the hiring of third parties.</a:t>
            </a:r>
          </a:p>
          <a:p>
            <a:pPr marL="0" marR="0">
              <a:lnSpc>
                <a:spcPct val="107000"/>
              </a:lnSpc>
              <a:spcBef>
                <a:spcPts val="0"/>
              </a:spcBef>
              <a:spcAft>
                <a:spcPts val="800"/>
              </a:spcAft>
            </a:pPr>
            <a:r>
              <a:rPr lang="en-US" sz="1100" i="1" kern="100" dirty="0">
                <a:solidFill>
                  <a:schemeClr val="tx2"/>
                </a:solidFill>
                <a:effectLst/>
                <a:ea typeface="Aptos" panose="020B0004020202020204" pitchFamily="34" charset="0"/>
                <a:cs typeface="Times New Roman" panose="02020603050405020304" pitchFamily="18" charset="0"/>
              </a:rPr>
              <a:t>Migrant women disproportionately assume reproductive responsibilities within families. For female heads of household, the pressure is greater.</a:t>
            </a:r>
          </a:p>
          <a:p>
            <a:pPr marL="0" marR="0">
              <a:lnSpc>
                <a:spcPct val="107000"/>
              </a:lnSpc>
              <a:spcBef>
                <a:spcPts val="0"/>
              </a:spcBef>
              <a:spcAft>
                <a:spcPts val="800"/>
              </a:spcAft>
            </a:pPr>
            <a:r>
              <a:rPr lang="en-US" sz="1100" i="1" kern="100" dirty="0">
                <a:solidFill>
                  <a:schemeClr val="tx2"/>
                </a:solidFill>
                <a:effectLst/>
                <a:ea typeface="Aptos" panose="020B0004020202020204" pitchFamily="34" charset="0"/>
                <a:cs typeface="Times New Roman" panose="02020603050405020304" pitchFamily="18" charset="0"/>
              </a:rPr>
              <a:t>In LAC countries, the sexual division of labor outside the home produces labor markets with a strong segmentation and horizontal segregation by gender. This implies a high concentration of women in professions and trades that require lower qualifications (ECLAC, 2019).</a:t>
            </a:r>
          </a:p>
          <a:p>
            <a:pPr marL="0" marR="0">
              <a:lnSpc>
                <a:spcPct val="107000"/>
              </a:lnSpc>
              <a:spcBef>
                <a:spcPts val="0"/>
              </a:spcBef>
              <a:spcAft>
                <a:spcPts val="800"/>
              </a:spcAft>
            </a:pPr>
            <a:r>
              <a:rPr lang="en-US" sz="1100" i="1" kern="100" dirty="0">
                <a:solidFill>
                  <a:schemeClr val="tx2"/>
                </a:solidFill>
                <a:effectLst/>
                <a:ea typeface="Aptos" panose="020B0004020202020204" pitchFamily="34" charset="0"/>
                <a:cs typeface="Times New Roman" panose="02020603050405020304" pitchFamily="18" charset="0"/>
              </a:rPr>
              <a:t>For particular nationalities, 50% are women, and their educational levels are higher than those of their male counterparts, but their work experience is significantly below those of their male counterparts (ECLAC, 2019).</a:t>
            </a:r>
          </a:p>
          <a:p>
            <a:pPr marL="0" marR="0">
              <a:lnSpc>
                <a:spcPct val="107000"/>
              </a:lnSpc>
              <a:spcBef>
                <a:spcPts val="0"/>
              </a:spcBef>
              <a:spcAft>
                <a:spcPts val="800"/>
              </a:spcAft>
            </a:pPr>
            <a:r>
              <a:rPr lang="en-US" sz="1100" i="1" kern="100" dirty="0">
                <a:solidFill>
                  <a:schemeClr val="tx2"/>
                </a:solidFill>
                <a:cs typeface="Times New Roman" panose="02020603050405020304" pitchFamily="18" charset="0"/>
              </a:rPr>
              <a:t>Violence and harassment as a barrier: access to livelihoods and contribute to their exclusion from labor markets, which implies loss of employment, lack of incentive to search for one, and subsequent real access only to jobs with high levels of risk. </a:t>
            </a:r>
          </a:p>
          <a:p>
            <a:pPr marL="0" marR="0">
              <a:lnSpc>
                <a:spcPct val="107000"/>
              </a:lnSpc>
              <a:spcBef>
                <a:spcPts val="0"/>
              </a:spcBef>
              <a:spcAft>
                <a:spcPts val="800"/>
              </a:spcAft>
            </a:pPr>
            <a:r>
              <a:rPr lang="en-US" sz="1100" i="1" kern="100" dirty="0">
                <a:solidFill>
                  <a:schemeClr val="tx2"/>
                </a:solidFill>
                <a:cs typeface="Times New Roman" panose="02020603050405020304" pitchFamily="18" charset="0"/>
              </a:rPr>
              <a:t>Street vending, domestic work and sex work are some of the sectors in which migrant women find employment opportunities and, at the same time, situations of risk, as well greater exposure to violence and exploitation.</a:t>
            </a:r>
            <a:endParaRPr lang="es-ES" sz="1100" i="1" kern="1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108397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838200" y="114754"/>
            <a:ext cx="10515600" cy="418646"/>
          </a:xfrm>
        </p:spPr>
        <p:txBody>
          <a:bodyPr>
            <a:normAutofit fontScale="90000"/>
          </a:bodyPr>
          <a:lstStyle/>
          <a:p>
            <a:r>
              <a:rPr lang="es-PA" sz="3200" err="1">
                <a:solidFill>
                  <a:schemeClr val="bg1"/>
                </a:solidFill>
              </a:rPr>
              <a:t>Migration</a:t>
            </a:r>
            <a:r>
              <a:rPr lang="es-PA" sz="3200">
                <a:solidFill>
                  <a:schemeClr val="bg1"/>
                </a:solidFill>
              </a:rPr>
              <a:t> &amp; </a:t>
            </a:r>
            <a:r>
              <a:rPr lang="es-PA" sz="3200" err="1">
                <a:solidFill>
                  <a:schemeClr val="bg1"/>
                </a:solidFill>
              </a:rPr>
              <a:t>Gender</a:t>
            </a:r>
            <a:r>
              <a:rPr lang="es-PA" sz="3200">
                <a:solidFill>
                  <a:schemeClr val="bg1"/>
                </a:solidFill>
              </a:rPr>
              <a:t> // </a:t>
            </a:r>
            <a:r>
              <a:rPr lang="es-PA" sz="3200" i="1">
                <a:solidFill>
                  <a:schemeClr val="bg1"/>
                </a:solidFill>
              </a:rPr>
              <a:t>Migración y Género</a:t>
            </a:r>
            <a:endParaRPr lang="en-US" sz="32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6200384" y="1030968"/>
            <a:ext cx="5549030" cy="5411396"/>
          </a:xfrm>
        </p:spPr>
        <p:txBody>
          <a:bodyPr>
            <a:normAutofit/>
          </a:bodyPr>
          <a:lstStyle/>
          <a:p>
            <a:pPr algn="just">
              <a:spcBef>
                <a:spcPts val="0"/>
              </a:spcBef>
            </a:pP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Physical and mental abuse</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are a recurrent experience throughout the migratory journey, usually affecting survivors in the long-term, and affect a person’s ability to integrate. </a:t>
            </a:r>
            <a:endParaRPr lang="en-US"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Transactional sex and/or begging </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become survival strategies for some migrants when they are unable to access income generating opportunities. Labor exploitation and other forms of exploitation also increase due to barriers to income generation.</a:t>
            </a:r>
            <a:endParaRPr lang="en-US"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Domestic Abuse </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and none or too</a:t>
            </a: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few safe and sustainable options exist for affected migrants to leave the abusive partner.</a:t>
            </a: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Insufficient resources</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to address increasing human trafficking caseload. Costa Rica was included as a best practice for its integral approach for </a:t>
            </a:r>
            <a:r>
              <a:rPr lang="en-GB" sz="16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VoTs</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Lack of reporting from GBV survivors</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due to fear of deportation, lack of awareness of rights or where/who to report to, mistrust in the institutions, fear of retaliation, lack of capacities in protection/judicial services, oftentimes resulting in re-victimization or violation of survivor’s rights. </a:t>
            </a:r>
            <a:endParaRPr lang="en-US" sz="1600"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Laws to provide support to GBV survivors and/or </a:t>
            </a:r>
            <a:r>
              <a:rPr lang="en-GB" sz="16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VoT</a:t>
            </a:r>
            <a:r>
              <a:rPr lang="en-GB" sz="1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exist</a:t>
            </a:r>
            <a:r>
              <a:rPr lang="en-GB"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including legal pathways to integrate, however in some cases, laws and pathways are not being implemented, or implemented with many limitations. </a:t>
            </a:r>
            <a:endParaRPr lang="en-US"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7DA94ED5-EDE0-A035-283D-E58D831615FB}"/>
              </a:ext>
            </a:extLst>
          </p:cNvPr>
          <p:cNvSpPr txBox="1">
            <a:spLocks/>
          </p:cNvSpPr>
          <p:nvPr/>
        </p:nvSpPr>
        <p:spPr>
          <a:xfrm>
            <a:off x="442587" y="1030968"/>
            <a:ext cx="5549030" cy="54113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s-PA" sz="1800" kern="100" dirty="0">
                <a:effectLst/>
                <a:latin typeface="Calibri" panose="020F0502020204030204" pitchFamily="34" charset="0"/>
                <a:ea typeface="Aptos" panose="020B0004020202020204" pitchFamily="34" charset="0"/>
                <a:cs typeface="Times New Roman" panose="02020603050405020304" pitchFamily="18" charset="0"/>
              </a:rPr>
              <a:t>Los </a:t>
            </a:r>
            <a:r>
              <a:rPr lang="es-PA" sz="1800" b="1" kern="100" dirty="0">
                <a:effectLst/>
                <a:latin typeface="Calibri" panose="020F0502020204030204" pitchFamily="34" charset="0"/>
                <a:ea typeface="Aptos" panose="020B0004020202020204" pitchFamily="34" charset="0"/>
                <a:cs typeface="Times New Roman" panose="02020603050405020304" pitchFamily="18" charset="0"/>
              </a:rPr>
              <a:t>abusos físicos y mentales</a:t>
            </a:r>
            <a:r>
              <a:rPr lang="es-PA" sz="1800" kern="100" dirty="0">
                <a:effectLst/>
                <a:latin typeface="Calibri" panose="020F0502020204030204" pitchFamily="34" charset="0"/>
                <a:ea typeface="Aptos" panose="020B0004020202020204" pitchFamily="34" charset="0"/>
                <a:cs typeface="Times New Roman" panose="02020603050405020304" pitchFamily="18" charset="0"/>
              </a:rPr>
              <a:t> son una experiencia recurrente a lo largo del viaje migratorio, suelen afectar a los supervivientes a largo plazo y afectan a la capacidad de integración de la persona.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PA" sz="1800" kern="100" dirty="0">
                <a:effectLst/>
                <a:latin typeface="Calibri" panose="020F0502020204030204" pitchFamily="34" charset="0"/>
                <a:ea typeface="Aptos" panose="020B0004020202020204" pitchFamily="34" charset="0"/>
                <a:cs typeface="Times New Roman" panose="02020603050405020304" pitchFamily="18" charset="0"/>
              </a:rPr>
              <a:t>El </a:t>
            </a:r>
            <a:r>
              <a:rPr lang="es-PA" sz="1800" b="1" kern="100" dirty="0">
                <a:effectLst/>
                <a:latin typeface="Calibri" panose="020F0502020204030204" pitchFamily="34" charset="0"/>
                <a:ea typeface="Aptos" panose="020B0004020202020204" pitchFamily="34" charset="0"/>
                <a:cs typeface="Times New Roman" panose="02020603050405020304" pitchFamily="18" charset="0"/>
              </a:rPr>
              <a:t>sexo transaccional y/o la mendicidad </a:t>
            </a:r>
            <a:r>
              <a:rPr lang="es-PA" sz="1800" kern="100" dirty="0">
                <a:effectLst/>
                <a:latin typeface="Calibri" panose="020F0502020204030204" pitchFamily="34" charset="0"/>
                <a:ea typeface="Aptos" panose="020B0004020202020204" pitchFamily="34" charset="0"/>
                <a:cs typeface="Times New Roman" panose="02020603050405020304" pitchFamily="18" charset="0"/>
              </a:rPr>
              <a:t>se convierten en estrategias de supervivencia para algunos migrantes cuando no pueden acceder a oportunidades de generación de ingresos. La explotación laboral y otras formas de explotación también aumentan debido a las barreras a la generación de ingresos.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PA" sz="1800" b="1" kern="100" dirty="0">
                <a:effectLst/>
                <a:latin typeface="Calibri" panose="020F0502020204030204" pitchFamily="34" charset="0"/>
                <a:ea typeface="Aptos" panose="020B0004020202020204" pitchFamily="34" charset="0"/>
                <a:cs typeface="Times New Roman" panose="02020603050405020304" pitchFamily="18" charset="0"/>
              </a:rPr>
              <a:t>Abuso doméstico</a:t>
            </a:r>
            <a:r>
              <a:rPr lang="es-PA" sz="1800" kern="100" dirty="0">
                <a:effectLst/>
                <a:latin typeface="Calibri" panose="020F0502020204030204" pitchFamily="34" charset="0"/>
                <a:ea typeface="Aptos" panose="020B0004020202020204" pitchFamily="34" charset="0"/>
                <a:cs typeface="Times New Roman" panose="02020603050405020304" pitchFamily="18" charset="0"/>
              </a:rPr>
              <a:t> y no existen, o existen muy pocas, opciones seguras y sostenibles para que los migrantes afectados abandonen a la pareja abusiva.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PA" sz="1800" b="1" kern="100" dirty="0">
                <a:effectLst/>
                <a:latin typeface="Calibri" panose="020F0502020204030204" pitchFamily="34" charset="0"/>
                <a:ea typeface="Aptos" panose="020B0004020202020204" pitchFamily="34" charset="0"/>
                <a:cs typeface="Times New Roman" panose="02020603050405020304" pitchFamily="18" charset="0"/>
              </a:rPr>
              <a:t>Recursos insuficientes</a:t>
            </a:r>
            <a:r>
              <a:rPr lang="es-PA" sz="1800" kern="100" dirty="0">
                <a:effectLst/>
                <a:latin typeface="Calibri" panose="020F0502020204030204" pitchFamily="34" charset="0"/>
                <a:ea typeface="Aptos" panose="020B0004020202020204" pitchFamily="34" charset="0"/>
                <a:cs typeface="Times New Roman" panose="02020603050405020304" pitchFamily="18" charset="0"/>
              </a:rPr>
              <a:t> para abordar el creciente número de casos de trata de personas. Costa Rica fue incluida como mejor práctica por su enfoque integral para las VTSH.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PA" sz="1800" b="1" kern="100" dirty="0">
                <a:latin typeface="Calibri" panose="020F0502020204030204" pitchFamily="34" charset="0"/>
                <a:ea typeface="Aptos" panose="020B0004020202020204" pitchFamily="34" charset="0"/>
                <a:cs typeface="Times New Roman" panose="02020603050405020304" pitchFamily="18" charset="0"/>
              </a:rPr>
              <a:t>Sobrevivientes sufren en silencio </a:t>
            </a:r>
            <a:r>
              <a:rPr lang="es-PA" sz="1800" kern="100" dirty="0">
                <a:effectLst/>
                <a:latin typeface="Calibri" panose="020F0502020204030204" pitchFamily="34" charset="0"/>
                <a:ea typeface="Aptos" panose="020B0004020202020204" pitchFamily="34" charset="0"/>
                <a:cs typeface="Times New Roman" panose="02020603050405020304" pitchFamily="18" charset="0"/>
              </a:rPr>
              <a:t>debido al miedo a la deportación, falta de conocimiento de los derechos o a dónde/quién acudir, desconfianza en las instituciones, miedo a las represalias, falta de capacidades en los servicios de protección/judiciales, lo que a menudo resulta en una revictimización o violación de los derechos de la sobreviviente.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PA" sz="1800" kern="100" dirty="0">
                <a:effectLst/>
                <a:latin typeface="Calibri" panose="020F0502020204030204" pitchFamily="34" charset="0"/>
                <a:ea typeface="Aptos" panose="020B0004020202020204" pitchFamily="34" charset="0"/>
                <a:cs typeface="Times New Roman" panose="02020603050405020304" pitchFamily="18" charset="0"/>
              </a:rPr>
              <a:t>Existen leyes para prestar apoyo a las </a:t>
            </a:r>
            <a:r>
              <a:rPr lang="es-PA" sz="1800" b="1" kern="100" dirty="0">
                <a:effectLst/>
                <a:latin typeface="Calibri" panose="020F0502020204030204" pitchFamily="34" charset="0"/>
                <a:ea typeface="Aptos" panose="020B0004020202020204" pitchFamily="34" charset="0"/>
                <a:cs typeface="Times New Roman" panose="02020603050405020304" pitchFamily="18" charset="0"/>
              </a:rPr>
              <a:t>sobrevivientes</a:t>
            </a:r>
            <a:r>
              <a:rPr lang="es-PA" sz="1800" kern="100" dirty="0">
                <a:effectLst/>
                <a:latin typeface="Calibri" panose="020F0502020204030204" pitchFamily="34" charset="0"/>
                <a:ea typeface="Aptos" panose="020B0004020202020204" pitchFamily="34" charset="0"/>
                <a:cs typeface="Times New Roman" panose="02020603050405020304" pitchFamily="18" charset="0"/>
              </a:rPr>
              <a:t> de la violencia de género y/o la VTSH, incluidas vías legales para su integración; sin embargo, en algunos casos, las leyes y las vías no se están aplicando, o se están aplicando con muchas limitaciones.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4158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BD0C-F601-20A5-2A96-A1D8472A5FD2}"/>
              </a:ext>
            </a:extLst>
          </p:cNvPr>
          <p:cNvSpPr>
            <a:spLocks noGrp="1"/>
          </p:cNvSpPr>
          <p:nvPr>
            <p:ph type="title"/>
          </p:nvPr>
        </p:nvSpPr>
        <p:spPr>
          <a:xfrm>
            <a:off x="838200" y="136526"/>
            <a:ext cx="10515600" cy="315912"/>
          </a:xfrm>
        </p:spPr>
        <p:txBody>
          <a:bodyPr>
            <a:normAutofit fontScale="90000"/>
          </a:bodyPr>
          <a:lstStyle/>
          <a:p>
            <a:r>
              <a:rPr lang="es-PA" sz="3200" err="1">
                <a:solidFill>
                  <a:schemeClr val="bg1"/>
                </a:solidFill>
              </a:rPr>
              <a:t>Best</a:t>
            </a:r>
            <a:r>
              <a:rPr lang="es-PA" sz="3200">
                <a:solidFill>
                  <a:schemeClr val="bg1"/>
                </a:solidFill>
              </a:rPr>
              <a:t> </a:t>
            </a:r>
            <a:r>
              <a:rPr lang="es-PA" sz="3200" err="1">
                <a:solidFill>
                  <a:schemeClr val="bg1"/>
                </a:solidFill>
              </a:rPr>
              <a:t>Practices</a:t>
            </a:r>
            <a:r>
              <a:rPr lang="es-PA" sz="3200">
                <a:solidFill>
                  <a:schemeClr val="bg1"/>
                </a:solidFill>
              </a:rPr>
              <a:t> // </a:t>
            </a:r>
            <a:r>
              <a:rPr lang="es-PA" sz="3200" i="1">
                <a:solidFill>
                  <a:schemeClr val="bg1"/>
                </a:solidFill>
              </a:rPr>
              <a:t>Buenas Prácticas</a:t>
            </a:r>
            <a:endParaRPr lang="en-US" sz="3200" i="1">
              <a:solidFill>
                <a:schemeClr val="bg1"/>
              </a:solidFill>
            </a:endParaRPr>
          </a:p>
        </p:txBody>
      </p:sp>
      <p:sp>
        <p:nvSpPr>
          <p:cNvPr id="3" name="Content Placeholder 2">
            <a:extLst>
              <a:ext uri="{FF2B5EF4-FFF2-40B4-BE49-F238E27FC236}">
                <a16:creationId xmlns:a16="http://schemas.microsoft.com/office/drawing/2014/main" id="{12FC46E0-7B77-23CB-7E03-771E9E4D899B}"/>
              </a:ext>
            </a:extLst>
          </p:cNvPr>
          <p:cNvSpPr>
            <a:spLocks noGrp="1"/>
          </p:cNvSpPr>
          <p:nvPr>
            <p:ph idx="1"/>
          </p:nvPr>
        </p:nvSpPr>
        <p:spPr>
          <a:xfrm>
            <a:off x="838200" y="914400"/>
            <a:ext cx="5257800" cy="5569527"/>
          </a:xfrm>
        </p:spPr>
        <p:txBody>
          <a:bodyPr>
            <a:normAutofit/>
          </a:bodyPr>
          <a:lstStyle/>
          <a:p>
            <a:pPr algn="l"/>
            <a:r>
              <a:rPr lang="es-PA" sz="2000" b="0" i="0" u="none" strike="noStrike" baseline="0" dirty="0" err="1">
                <a:solidFill>
                  <a:schemeClr val="tx2"/>
                </a:solidFill>
                <a:latin typeface="GillSansNova-Book"/>
              </a:rPr>
              <a:t>What</a:t>
            </a:r>
            <a:r>
              <a:rPr lang="es-PA" sz="2000" b="0" i="0" u="none" strike="noStrike" baseline="0" dirty="0">
                <a:solidFill>
                  <a:schemeClr val="tx2"/>
                </a:solidFill>
                <a:latin typeface="GillSansNova-Book"/>
              </a:rPr>
              <a:t> </a:t>
            </a:r>
            <a:r>
              <a:rPr lang="es-PA" sz="2000" b="1" i="0" u="none" strike="noStrike" baseline="0" dirty="0" err="1">
                <a:solidFill>
                  <a:schemeClr val="tx2"/>
                </a:solidFill>
                <a:latin typeface="GillSansNova-Book"/>
              </a:rPr>
              <a:t>economic</a:t>
            </a:r>
            <a:r>
              <a:rPr lang="es-PA" sz="2000" b="1" i="0" u="none" strike="noStrike" baseline="0" dirty="0">
                <a:solidFill>
                  <a:schemeClr val="tx2"/>
                </a:solidFill>
                <a:latin typeface="GillSansNova-Book"/>
              </a:rPr>
              <a:t> </a:t>
            </a:r>
            <a:r>
              <a:rPr lang="es-PA" sz="2000" b="1" i="0" u="none" strike="noStrike" baseline="0" dirty="0" err="1">
                <a:solidFill>
                  <a:schemeClr val="tx2"/>
                </a:solidFill>
                <a:latin typeface="GillSansNova-Book"/>
              </a:rPr>
              <a:t>sectors</a:t>
            </a:r>
            <a:r>
              <a:rPr lang="es-PA" sz="2000" b="1" i="0" u="none" strike="noStrike" baseline="0" dirty="0">
                <a:solidFill>
                  <a:schemeClr val="tx2"/>
                </a:solidFill>
                <a:latin typeface="GillSansNova-Book"/>
              </a:rPr>
              <a:t> </a:t>
            </a:r>
            <a:r>
              <a:rPr lang="es-PA" sz="2000" b="0" i="0" u="none" strike="noStrike" baseline="0" dirty="0">
                <a:solidFill>
                  <a:schemeClr val="tx2"/>
                </a:solidFill>
                <a:latin typeface="GillSansNova-Book"/>
              </a:rPr>
              <a:t>are </a:t>
            </a:r>
            <a:r>
              <a:rPr lang="es-PA" sz="2000" b="0" i="0" u="none" strike="noStrike" baseline="0" dirty="0" err="1">
                <a:solidFill>
                  <a:schemeClr val="tx2"/>
                </a:solidFill>
                <a:latin typeface="GillSansNova-Book"/>
              </a:rPr>
              <a:t>growing</a:t>
            </a:r>
            <a:r>
              <a:rPr lang="es-PA" sz="2000" b="0" i="0" u="none" strike="noStrike" baseline="0" dirty="0">
                <a:solidFill>
                  <a:schemeClr val="tx2"/>
                </a:solidFill>
                <a:latin typeface="GillSansNova-Book"/>
              </a:rPr>
              <a:t> and </a:t>
            </a:r>
            <a:r>
              <a:rPr lang="es-PA" sz="2000" b="0" i="0" u="none" strike="noStrike" baseline="0" dirty="0" err="1">
                <a:solidFill>
                  <a:schemeClr val="tx2"/>
                </a:solidFill>
                <a:latin typeface="GillSansNova-Book"/>
              </a:rPr>
              <a:t>have</a:t>
            </a:r>
            <a:r>
              <a:rPr lang="es-PA" sz="2000" b="0" i="0" u="none" strike="noStrike" baseline="0" dirty="0">
                <a:solidFill>
                  <a:schemeClr val="tx2"/>
                </a:solidFill>
                <a:latin typeface="GillSansNova-Book"/>
              </a:rPr>
              <a:t> labor </a:t>
            </a:r>
            <a:r>
              <a:rPr lang="es-PA" sz="2000" b="0" i="0" u="none" strike="noStrike" baseline="0" dirty="0" err="1">
                <a:solidFill>
                  <a:schemeClr val="tx2"/>
                </a:solidFill>
                <a:latin typeface="GillSansNova-Book"/>
              </a:rPr>
              <a:t>shortages</a:t>
            </a:r>
            <a:r>
              <a:rPr lang="es-PA" sz="2000" b="0" i="0" u="none" strike="noStrike" baseline="0" dirty="0">
                <a:solidFill>
                  <a:schemeClr val="tx2"/>
                </a:solidFill>
                <a:latin typeface="GillSansNova-Book"/>
              </a:rPr>
              <a:t>? Green sector, ITC, </a:t>
            </a:r>
            <a:r>
              <a:rPr lang="es-PA" sz="2000" b="0" i="0" u="none" strike="noStrike" baseline="0" dirty="0" err="1">
                <a:solidFill>
                  <a:schemeClr val="tx2"/>
                </a:solidFill>
                <a:latin typeface="GillSansNova-Book"/>
              </a:rPr>
              <a:t>tourism</a:t>
            </a:r>
            <a:r>
              <a:rPr lang="es-PA" sz="2000" b="0" i="0" u="none" strike="noStrike" baseline="0" dirty="0">
                <a:solidFill>
                  <a:schemeClr val="tx2"/>
                </a:solidFill>
                <a:latin typeface="GillSansNova-Book"/>
              </a:rPr>
              <a:t>, </a:t>
            </a:r>
            <a:r>
              <a:rPr lang="es-PA" sz="2000" b="0" i="0" u="none" strike="noStrike" baseline="0" dirty="0">
                <a:solidFill>
                  <a:schemeClr val="tx2"/>
                </a:solidFill>
                <a:latin typeface="GillSansNova-Book"/>
                <a:sym typeface="Wingdings" panose="05000000000000000000" pitchFamily="2" charset="2"/>
              </a:rPr>
              <a:t> </a:t>
            </a:r>
            <a:r>
              <a:rPr lang="es-PA" sz="2000" b="0" i="0" u="none" strike="noStrike" baseline="0" dirty="0" err="1">
                <a:solidFill>
                  <a:schemeClr val="tx2"/>
                </a:solidFill>
                <a:latin typeface="GillSansNova-Book"/>
                <a:sym typeface="Wingdings" panose="05000000000000000000" pitchFamily="2" charset="2"/>
              </a:rPr>
              <a:t>what</a:t>
            </a:r>
            <a:r>
              <a:rPr lang="es-PA" sz="2000" b="0" i="0" u="none" strike="noStrike" baseline="0" dirty="0">
                <a:solidFill>
                  <a:schemeClr val="tx2"/>
                </a:solidFill>
                <a:latin typeface="GillSansNova-Book"/>
                <a:sym typeface="Wingdings" panose="05000000000000000000" pitchFamily="2" charset="2"/>
              </a:rPr>
              <a:t> </a:t>
            </a:r>
            <a:r>
              <a:rPr lang="es-PA" sz="2000" b="0" i="0" u="none" strike="noStrike" baseline="0" dirty="0" err="1">
                <a:solidFill>
                  <a:schemeClr val="tx2"/>
                </a:solidFill>
                <a:latin typeface="GillSansNova-Book"/>
                <a:sym typeface="Wingdings" panose="05000000000000000000" pitchFamily="2" charset="2"/>
              </a:rPr>
              <a:t>specific</a:t>
            </a:r>
            <a:r>
              <a:rPr lang="es-PA" sz="2000" b="0" i="0" u="none" strike="noStrike" baseline="0" dirty="0">
                <a:solidFill>
                  <a:schemeClr val="tx2"/>
                </a:solidFill>
                <a:latin typeface="GillSansNova-Book"/>
                <a:sym typeface="Wingdings" panose="05000000000000000000" pitchFamily="2" charset="2"/>
              </a:rPr>
              <a:t> </a:t>
            </a:r>
            <a:r>
              <a:rPr lang="es-PA" sz="2000" b="1" i="0" u="none" strike="noStrike" baseline="0" dirty="0" err="1">
                <a:solidFill>
                  <a:schemeClr val="tx2"/>
                </a:solidFill>
                <a:latin typeface="GillSansNova-Book"/>
                <a:sym typeface="Wingdings" panose="05000000000000000000" pitchFamily="2" charset="2"/>
              </a:rPr>
              <a:t>barriers</a:t>
            </a:r>
            <a:r>
              <a:rPr lang="es-PA" sz="2000" b="1" i="0" u="none" strike="noStrike" baseline="0" dirty="0">
                <a:solidFill>
                  <a:schemeClr val="tx2"/>
                </a:solidFill>
                <a:latin typeface="GillSansNova-Book"/>
                <a:sym typeface="Wingdings" panose="05000000000000000000" pitchFamily="2" charset="2"/>
              </a:rPr>
              <a:t> do </a:t>
            </a:r>
            <a:r>
              <a:rPr lang="es-PA" sz="2000" b="1" i="0" u="none" strike="noStrike" baseline="0" dirty="0" err="1">
                <a:solidFill>
                  <a:schemeClr val="tx2"/>
                </a:solidFill>
                <a:latin typeface="GillSansNova-Book"/>
                <a:sym typeface="Wingdings" panose="05000000000000000000" pitchFamily="2" charset="2"/>
              </a:rPr>
              <a:t>women</a:t>
            </a:r>
            <a:r>
              <a:rPr lang="es-PA" sz="2000" b="1" i="0" u="none" strike="noStrike" baseline="0" dirty="0">
                <a:solidFill>
                  <a:schemeClr val="tx2"/>
                </a:solidFill>
                <a:latin typeface="GillSansNova-Book"/>
                <a:sym typeface="Wingdings" panose="05000000000000000000" pitchFamily="2" charset="2"/>
              </a:rPr>
              <a:t> </a:t>
            </a:r>
            <a:r>
              <a:rPr lang="es-PA" sz="2000" b="1" i="0" u="none" strike="noStrike" baseline="0" dirty="0" err="1">
                <a:solidFill>
                  <a:schemeClr val="tx2"/>
                </a:solidFill>
                <a:latin typeface="GillSansNova-Book"/>
                <a:sym typeface="Wingdings" panose="05000000000000000000" pitchFamily="2" charset="2"/>
              </a:rPr>
              <a:t>migrant</a:t>
            </a:r>
            <a:r>
              <a:rPr lang="es-PA" sz="2000" b="1" i="0" u="none" strike="noStrike" baseline="0" dirty="0">
                <a:solidFill>
                  <a:schemeClr val="tx2"/>
                </a:solidFill>
                <a:latin typeface="GillSansNova-Book"/>
                <a:sym typeface="Wingdings" panose="05000000000000000000" pitchFamily="2" charset="2"/>
              </a:rPr>
              <a:t> </a:t>
            </a:r>
            <a:r>
              <a:rPr lang="es-PA" sz="2000" b="1" i="0" u="none" strike="noStrike" baseline="0" dirty="0" err="1">
                <a:solidFill>
                  <a:schemeClr val="tx2"/>
                </a:solidFill>
                <a:latin typeface="GillSansNova-Book"/>
                <a:sym typeface="Wingdings" panose="05000000000000000000" pitchFamily="2" charset="2"/>
              </a:rPr>
              <a:t>face</a:t>
            </a:r>
            <a:r>
              <a:rPr lang="es-PA" sz="2000" b="1" i="0" u="none" strike="noStrike" baseline="0" dirty="0">
                <a:solidFill>
                  <a:schemeClr val="tx2"/>
                </a:solidFill>
                <a:latin typeface="GillSansNova-Book"/>
                <a:sym typeface="Wingdings" panose="05000000000000000000" pitchFamily="2" charset="2"/>
              </a:rPr>
              <a:t> </a:t>
            </a:r>
            <a:r>
              <a:rPr lang="es-PA" sz="2000" b="0" i="0" u="none" strike="noStrike" baseline="0" dirty="0">
                <a:solidFill>
                  <a:schemeClr val="tx2"/>
                </a:solidFill>
                <a:latin typeface="GillSansNova-Book"/>
                <a:sym typeface="Wingdings" panose="05000000000000000000" pitchFamily="2" charset="2"/>
              </a:rPr>
              <a:t>and </a:t>
            </a:r>
            <a:r>
              <a:rPr lang="es-PA" sz="2000" b="0" i="0" u="none" strike="noStrike" baseline="0" dirty="0" err="1">
                <a:solidFill>
                  <a:schemeClr val="tx2"/>
                </a:solidFill>
                <a:latin typeface="GillSansNova-Book"/>
                <a:sym typeface="Wingdings" panose="05000000000000000000" pitchFamily="2" charset="2"/>
              </a:rPr>
              <a:t>how</a:t>
            </a:r>
            <a:r>
              <a:rPr lang="es-PA" sz="2000" b="0" i="0" u="none" strike="noStrike" baseline="0" dirty="0">
                <a:solidFill>
                  <a:schemeClr val="tx2"/>
                </a:solidFill>
                <a:latin typeface="GillSansNova-Book"/>
                <a:sym typeface="Wingdings" panose="05000000000000000000" pitchFamily="2" charset="2"/>
              </a:rPr>
              <a:t> can </a:t>
            </a:r>
            <a:r>
              <a:rPr lang="es-PA" sz="2000" b="0" i="0" u="none" strike="noStrike" baseline="0" dirty="0" err="1">
                <a:solidFill>
                  <a:schemeClr val="tx2"/>
                </a:solidFill>
                <a:latin typeface="GillSansNova-Book"/>
                <a:sym typeface="Wingdings" panose="05000000000000000000" pitchFamily="2" charset="2"/>
              </a:rPr>
              <a:t>we</a:t>
            </a:r>
            <a:r>
              <a:rPr lang="es-PA" sz="2000" b="0" i="0" u="none" strike="noStrike" baseline="0" dirty="0">
                <a:solidFill>
                  <a:schemeClr val="tx2"/>
                </a:solidFill>
                <a:latin typeface="GillSansNova-Book"/>
                <a:sym typeface="Wingdings" panose="05000000000000000000" pitchFamily="2" charset="2"/>
              </a:rPr>
              <a:t> </a:t>
            </a:r>
            <a:r>
              <a:rPr lang="es-PA" sz="2000" b="0" i="0" u="none" strike="noStrike" baseline="0" dirty="0" err="1">
                <a:solidFill>
                  <a:schemeClr val="tx2"/>
                </a:solidFill>
                <a:latin typeface="GillSansNova-Book"/>
                <a:sym typeface="Wingdings" panose="05000000000000000000" pitchFamily="2" charset="2"/>
              </a:rPr>
              <a:t>address</a:t>
            </a:r>
            <a:r>
              <a:rPr lang="es-PA" sz="2000" b="0" i="0" u="none" strike="noStrike" baseline="0" dirty="0">
                <a:solidFill>
                  <a:schemeClr val="tx2"/>
                </a:solidFill>
                <a:latin typeface="GillSansNova-Book"/>
                <a:sym typeface="Wingdings" panose="05000000000000000000" pitchFamily="2" charset="2"/>
              </a:rPr>
              <a:t> </a:t>
            </a:r>
            <a:r>
              <a:rPr lang="es-PA" sz="2000" b="0" i="0" u="none" strike="noStrike" baseline="0" dirty="0" err="1">
                <a:solidFill>
                  <a:schemeClr val="tx2"/>
                </a:solidFill>
                <a:latin typeface="GillSansNova-Book"/>
                <a:sym typeface="Wingdings" panose="05000000000000000000" pitchFamily="2" charset="2"/>
              </a:rPr>
              <a:t>these</a:t>
            </a:r>
            <a:r>
              <a:rPr lang="es-PA" sz="2000" b="0" i="0" u="none" strike="noStrike" baseline="0" dirty="0">
                <a:solidFill>
                  <a:schemeClr val="tx2"/>
                </a:solidFill>
                <a:latin typeface="GillSansNova-Book"/>
                <a:sym typeface="Wingdings" panose="05000000000000000000" pitchFamily="2" charset="2"/>
              </a:rPr>
              <a:t>?</a:t>
            </a:r>
          </a:p>
          <a:p>
            <a:pPr lvl="1"/>
            <a:r>
              <a:rPr lang="es-PA" sz="2000" dirty="0" err="1">
                <a:solidFill>
                  <a:schemeClr val="tx2"/>
                </a:solidFill>
                <a:latin typeface="GillSansNova-Book"/>
                <a:sym typeface="Wingdings" panose="05000000000000000000" pitchFamily="2" charset="2"/>
              </a:rPr>
              <a:t>Discrimination</a:t>
            </a:r>
            <a:r>
              <a:rPr lang="es-PA" sz="2000" dirty="0">
                <a:solidFill>
                  <a:schemeClr val="tx2"/>
                </a:solidFill>
                <a:latin typeface="GillSansNova-Book"/>
                <a:sym typeface="Wingdings" panose="05000000000000000000" pitchFamily="2" charset="2"/>
              </a:rPr>
              <a:t> in the </a:t>
            </a:r>
            <a:r>
              <a:rPr lang="es-PA" sz="2000" dirty="0" err="1">
                <a:solidFill>
                  <a:schemeClr val="tx2"/>
                </a:solidFill>
                <a:latin typeface="GillSansNova-Book"/>
                <a:sym typeface="Wingdings" panose="05000000000000000000" pitchFamily="2" charset="2"/>
              </a:rPr>
              <a:t>workplace</a:t>
            </a:r>
            <a:endParaRPr lang="es-PA" sz="2000" dirty="0">
              <a:solidFill>
                <a:schemeClr val="tx2"/>
              </a:solidFill>
              <a:latin typeface="GillSansNova-Book"/>
              <a:sym typeface="Wingdings" panose="05000000000000000000" pitchFamily="2" charset="2"/>
            </a:endParaRPr>
          </a:p>
          <a:p>
            <a:pPr lvl="1"/>
            <a:r>
              <a:rPr lang="es-PA" sz="2000" b="0" i="0" u="none" strike="noStrike" baseline="0" dirty="0" err="1">
                <a:solidFill>
                  <a:schemeClr val="tx2"/>
                </a:solidFill>
                <a:latin typeface="GillSansNova-Book"/>
                <a:sym typeface="Wingdings" panose="05000000000000000000" pitchFamily="2" charset="2"/>
              </a:rPr>
              <a:t>Outreach</a:t>
            </a:r>
            <a:endParaRPr lang="es-PA" sz="2000" b="0" i="0" u="none" strike="noStrike" baseline="0" dirty="0">
              <a:solidFill>
                <a:schemeClr val="tx2"/>
              </a:solidFill>
              <a:latin typeface="GillSansNova-Book"/>
              <a:sym typeface="Wingdings" panose="05000000000000000000" pitchFamily="2" charset="2"/>
            </a:endParaRPr>
          </a:p>
          <a:p>
            <a:pPr lvl="1"/>
            <a:r>
              <a:rPr lang="es-PA" sz="2000" dirty="0" err="1">
                <a:solidFill>
                  <a:schemeClr val="tx2"/>
                </a:solidFill>
                <a:latin typeface="GillSansNova-Book"/>
                <a:sym typeface="Wingdings" panose="05000000000000000000" pitchFamily="2" charset="2"/>
              </a:rPr>
              <a:t>Childcare</a:t>
            </a:r>
            <a:r>
              <a:rPr lang="es-PA" sz="2000" dirty="0">
                <a:solidFill>
                  <a:schemeClr val="tx2"/>
                </a:solidFill>
                <a:latin typeface="GillSansNova-Book"/>
                <a:sym typeface="Wingdings" panose="05000000000000000000" pitchFamily="2" charset="2"/>
              </a:rPr>
              <a:t> Support</a:t>
            </a:r>
          </a:p>
          <a:p>
            <a:pPr lvl="1"/>
            <a:r>
              <a:rPr lang="es-PA" sz="2000" dirty="0" err="1">
                <a:solidFill>
                  <a:schemeClr val="tx2"/>
                </a:solidFill>
                <a:latin typeface="GillSansNova-Book"/>
                <a:sym typeface="Wingdings" panose="05000000000000000000" pitchFamily="2" charset="2"/>
              </a:rPr>
              <a:t>Constant</a:t>
            </a:r>
            <a:r>
              <a:rPr lang="es-PA" sz="2000" dirty="0">
                <a:solidFill>
                  <a:schemeClr val="tx2"/>
                </a:solidFill>
                <a:latin typeface="GillSansNova-Book"/>
                <a:sym typeface="Wingdings" panose="05000000000000000000" pitchFamily="2" charset="2"/>
              </a:rPr>
              <a:t> </a:t>
            </a:r>
            <a:r>
              <a:rPr lang="es-PA" sz="2000" dirty="0" err="1">
                <a:solidFill>
                  <a:schemeClr val="tx2"/>
                </a:solidFill>
                <a:latin typeface="GillSansNova-Book"/>
                <a:sym typeface="Wingdings" panose="05000000000000000000" pitchFamily="2" charset="2"/>
              </a:rPr>
              <a:t>threat</a:t>
            </a:r>
            <a:r>
              <a:rPr lang="es-PA" sz="2000" dirty="0">
                <a:solidFill>
                  <a:schemeClr val="tx2"/>
                </a:solidFill>
                <a:latin typeface="GillSansNova-Book"/>
                <a:sym typeface="Wingdings" panose="05000000000000000000" pitchFamily="2" charset="2"/>
              </a:rPr>
              <a:t> of GBV</a:t>
            </a:r>
            <a:endParaRPr lang="es-PA" sz="2000" b="0" i="0" u="none" strike="noStrike" baseline="0" dirty="0">
              <a:solidFill>
                <a:schemeClr val="tx2"/>
              </a:solidFill>
              <a:latin typeface="GillSansNova-Book"/>
            </a:endParaRPr>
          </a:p>
          <a:p>
            <a:pPr algn="l"/>
            <a:r>
              <a:rPr lang="es-PA" sz="2000" b="1" dirty="0">
                <a:solidFill>
                  <a:schemeClr val="tx2"/>
                </a:solidFill>
                <a:latin typeface="GillSansNova-Book"/>
              </a:rPr>
              <a:t>Community-</a:t>
            </a:r>
            <a:r>
              <a:rPr lang="es-PA" sz="2000" b="1" dirty="0" err="1">
                <a:solidFill>
                  <a:schemeClr val="tx2"/>
                </a:solidFill>
                <a:latin typeface="GillSansNova-Book"/>
              </a:rPr>
              <a:t>based</a:t>
            </a:r>
            <a:r>
              <a:rPr lang="es-PA" sz="2000" b="1" dirty="0">
                <a:solidFill>
                  <a:schemeClr val="tx2"/>
                </a:solidFill>
                <a:latin typeface="GillSansNova-Book"/>
              </a:rPr>
              <a:t> </a:t>
            </a:r>
            <a:r>
              <a:rPr lang="es-PA" sz="2000" b="1" dirty="0" err="1">
                <a:solidFill>
                  <a:schemeClr val="tx2"/>
                </a:solidFill>
                <a:latin typeface="GillSansNova-Book"/>
              </a:rPr>
              <a:t>planning</a:t>
            </a:r>
            <a:r>
              <a:rPr lang="es-PA" sz="2000" b="1" dirty="0">
                <a:solidFill>
                  <a:schemeClr val="tx2"/>
                </a:solidFill>
                <a:latin typeface="GillSansNova-Book"/>
              </a:rPr>
              <a:t> </a:t>
            </a:r>
            <a:r>
              <a:rPr lang="es-PA" sz="2000" dirty="0">
                <a:solidFill>
                  <a:schemeClr val="tx2"/>
                </a:solidFill>
                <a:latin typeface="GillSansNova-Book"/>
              </a:rPr>
              <a:t>– </a:t>
            </a:r>
            <a:r>
              <a:rPr lang="es-PA" sz="2000" dirty="0" err="1">
                <a:solidFill>
                  <a:schemeClr val="tx2"/>
                </a:solidFill>
                <a:latin typeface="GillSansNova-Book"/>
              </a:rPr>
              <a:t>ensuring</a:t>
            </a:r>
            <a:r>
              <a:rPr lang="es-PA" sz="2000" dirty="0">
                <a:solidFill>
                  <a:schemeClr val="tx2"/>
                </a:solidFill>
                <a:latin typeface="GillSansNova-Book"/>
              </a:rPr>
              <a:t> </a:t>
            </a:r>
            <a:r>
              <a:rPr lang="es-PA" sz="2000" dirty="0" err="1">
                <a:solidFill>
                  <a:schemeClr val="tx2"/>
                </a:solidFill>
                <a:latin typeface="GillSansNova-Book"/>
              </a:rPr>
              <a:t>all</a:t>
            </a:r>
            <a:r>
              <a:rPr lang="es-PA" sz="2000" dirty="0">
                <a:solidFill>
                  <a:schemeClr val="tx2"/>
                </a:solidFill>
                <a:latin typeface="GillSansNova-Book"/>
              </a:rPr>
              <a:t> </a:t>
            </a:r>
            <a:r>
              <a:rPr lang="es-PA" sz="2000" dirty="0" err="1">
                <a:solidFill>
                  <a:schemeClr val="tx2"/>
                </a:solidFill>
                <a:latin typeface="GillSansNova-Book"/>
              </a:rPr>
              <a:t>voices</a:t>
            </a:r>
            <a:r>
              <a:rPr lang="es-PA" sz="2000" dirty="0">
                <a:solidFill>
                  <a:schemeClr val="tx2"/>
                </a:solidFill>
                <a:latin typeface="GillSansNova-Book"/>
              </a:rPr>
              <a:t>/</a:t>
            </a:r>
            <a:r>
              <a:rPr lang="es-PA" sz="2000" dirty="0" err="1">
                <a:solidFill>
                  <a:schemeClr val="tx2"/>
                </a:solidFill>
                <a:latin typeface="GillSansNova-Book"/>
              </a:rPr>
              <a:t>needs</a:t>
            </a:r>
            <a:r>
              <a:rPr lang="es-PA" sz="2000" dirty="0">
                <a:solidFill>
                  <a:schemeClr val="tx2"/>
                </a:solidFill>
                <a:latin typeface="GillSansNova-Book"/>
              </a:rPr>
              <a:t> are </a:t>
            </a:r>
            <a:r>
              <a:rPr lang="es-PA" sz="2000" dirty="0" err="1">
                <a:solidFill>
                  <a:schemeClr val="tx2"/>
                </a:solidFill>
                <a:latin typeface="GillSansNova-Book"/>
              </a:rPr>
              <a:t>included</a:t>
            </a:r>
            <a:r>
              <a:rPr lang="es-PA" sz="2000" dirty="0">
                <a:solidFill>
                  <a:schemeClr val="tx2"/>
                </a:solidFill>
                <a:latin typeface="GillSansNova-Book"/>
              </a:rPr>
              <a:t> in </a:t>
            </a:r>
            <a:r>
              <a:rPr lang="es-PA" sz="2000" dirty="0" err="1">
                <a:solidFill>
                  <a:schemeClr val="tx2"/>
                </a:solidFill>
                <a:latin typeface="GillSansNova-Book"/>
              </a:rPr>
              <a:t>policy</a:t>
            </a:r>
            <a:r>
              <a:rPr lang="es-PA" sz="2000" dirty="0">
                <a:solidFill>
                  <a:schemeClr val="tx2"/>
                </a:solidFill>
                <a:latin typeface="GillSansNova-Book"/>
              </a:rPr>
              <a:t> </a:t>
            </a:r>
            <a:r>
              <a:rPr lang="es-PA" sz="2000" dirty="0" err="1">
                <a:solidFill>
                  <a:schemeClr val="tx2"/>
                </a:solidFill>
                <a:latin typeface="GillSansNova-Book"/>
              </a:rPr>
              <a:t>making</a:t>
            </a:r>
            <a:r>
              <a:rPr lang="es-PA" sz="2000" dirty="0">
                <a:solidFill>
                  <a:schemeClr val="tx2"/>
                </a:solidFill>
                <a:latin typeface="GillSansNova-Book"/>
              </a:rPr>
              <a:t>, </a:t>
            </a:r>
            <a:r>
              <a:rPr lang="es-PA" sz="2000" dirty="0" err="1">
                <a:solidFill>
                  <a:schemeClr val="tx2"/>
                </a:solidFill>
                <a:latin typeface="GillSansNova-Book"/>
              </a:rPr>
              <a:t>promotes</a:t>
            </a:r>
            <a:r>
              <a:rPr lang="es-PA" sz="2000" dirty="0">
                <a:solidFill>
                  <a:schemeClr val="tx2"/>
                </a:solidFill>
                <a:latin typeface="GillSansNova-Book"/>
              </a:rPr>
              <a:t> </a:t>
            </a:r>
            <a:r>
              <a:rPr lang="es-PA" sz="2000" dirty="0" err="1">
                <a:solidFill>
                  <a:schemeClr val="tx2"/>
                </a:solidFill>
                <a:latin typeface="GillSansNova-Book"/>
              </a:rPr>
              <a:t>cohesion</a:t>
            </a:r>
            <a:r>
              <a:rPr lang="es-PA" sz="2000" dirty="0">
                <a:solidFill>
                  <a:schemeClr val="tx2"/>
                </a:solidFill>
                <a:latin typeface="GillSansNova-Book"/>
              </a:rPr>
              <a:t>, </a:t>
            </a:r>
            <a:r>
              <a:rPr lang="es-PA" sz="2000" dirty="0" err="1">
                <a:solidFill>
                  <a:schemeClr val="tx2"/>
                </a:solidFill>
                <a:latin typeface="GillSansNova-Book"/>
              </a:rPr>
              <a:t>governance</a:t>
            </a:r>
            <a:r>
              <a:rPr lang="es-PA" sz="2000" dirty="0">
                <a:solidFill>
                  <a:schemeClr val="tx2"/>
                </a:solidFill>
                <a:latin typeface="GillSansNova-Book"/>
              </a:rPr>
              <a:t>, and </a:t>
            </a:r>
            <a:r>
              <a:rPr lang="es-PA" sz="2000" dirty="0" err="1">
                <a:solidFill>
                  <a:schemeClr val="tx2"/>
                </a:solidFill>
                <a:latin typeface="GillSansNova-Book"/>
              </a:rPr>
              <a:t>equality</a:t>
            </a:r>
            <a:r>
              <a:rPr lang="es-PA" sz="2000" dirty="0">
                <a:solidFill>
                  <a:schemeClr val="tx2"/>
                </a:solidFill>
                <a:latin typeface="GillSansNova-Book"/>
              </a:rPr>
              <a:t>/</a:t>
            </a:r>
            <a:r>
              <a:rPr lang="es-PA" sz="2000" dirty="0" err="1">
                <a:solidFill>
                  <a:schemeClr val="tx2"/>
                </a:solidFill>
                <a:latin typeface="GillSansNova-Book"/>
              </a:rPr>
              <a:t>equity</a:t>
            </a:r>
            <a:r>
              <a:rPr lang="es-PA" sz="2000" dirty="0">
                <a:solidFill>
                  <a:schemeClr val="tx2"/>
                </a:solidFill>
                <a:latin typeface="GillSansNova-Book"/>
              </a:rPr>
              <a:t>; </a:t>
            </a:r>
            <a:r>
              <a:rPr lang="es-PA" sz="2000" dirty="0" err="1">
                <a:solidFill>
                  <a:schemeClr val="tx2"/>
                </a:solidFill>
                <a:latin typeface="GillSansNova-Book"/>
              </a:rPr>
              <a:t>raising</a:t>
            </a:r>
            <a:r>
              <a:rPr lang="es-PA" sz="2000" dirty="0">
                <a:solidFill>
                  <a:schemeClr val="tx2"/>
                </a:solidFill>
                <a:latin typeface="GillSansNova-Book"/>
              </a:rPr>
              <a:t> </a:t>
            </a:r>
            <a:r>
              <a:rPr lang="es-PA" sz="2000" dirty="0" err="1">
                <a:solidFill>
                  <a:schemeClr val="tx2"/>
                </a:solidFill>
                <a:latin typeface="GillSansNova-Book"/>
              </a:rPr>
              <a:t>awareness</a:t>
            </a:r>
            <a:r>
              <a:rPr lang="es-PA" sz="2000" dirty="0">
                <a:solidFill>
                  <a:schemeClr val="tx2"/>
                </a:solidFill>
                <a:latin typeface="GillSansNova-Book"/>
              </a:rPr>
              <a:t>/</a:t>
            </a:r>
            <a:r>
              <a:rPr lang="es-PA" sz="2000" dirty="0" err="1">
                <a:solidFill>
                  <a:schemeClr val="tx2"/>
                </a:solidFill>
                <a:latin typeface="GillSansNova-Book"/>
              </a:rPr>
              <a:t>capacities</a:t>
            </a:r>
            <a:r>
              <a:rPr lang="es-PA" sz="2000" dirty="0">
                <a:solidFill>
                  <a:schemeClr val="tx2"/>
                </a:solidFill>
                <a:latin typeface="GillSansNova-Book"/>
              </a:rPr>
              <a:t> of local </a:t>
            </a:r>
            <a:r>
              <a:rPr lang="es-PA" sz="2000" dirty="0" err="1">
                <a:solidFill>
                  <a:schemeClr val="tx2"/>
                </a:solidFill>
                <a:latin typeface="GillSansNova-Book"/>
              </a:rPr>
              <a:t>actors</a:t>
            </a:r>
            <a:r>
              <a:rPr lang="es-PA" sz="2000" dirty="0">
                <a:solidFill>
                  <a:schemeClr val="tx2"/>
                </a:solidFill>
                <a:latin typeface="GillSansNova-Book"/>
              </a:rPr>
              <a:t> to </a:t>
            </a:r>
            <a:r>
              <a:rPr lang="es-PA" sz="2000" dirty="0" err="1">
                <a:solidFill>
                  <a:schemeClr val="tx2"/>
                </a:solidFill>
                <a:latin typeface="GillSansNova-Book"/>
              </a:rPr>
              <a:t>ensure</a:t>
            </a:r>
            <a:r>
              <a:rPr lang="es-PA" sz="2000" dirty="0">
                <a:solidFill>
                  <a:schemeClr val="tx2"/>
                </a:solidFill>
                <a:latin typeface="GillSansNova-Book"/>
              </a:rPr>
              <a:t> inclusive </a:t>
            </a:r>
            <a:r>
              <a:rPr lang="es-PA" sz="2000" dirty="0" err="1">
                <a:solidFill>
                  <a:schemeClr val="tx2"/>
                </a:solidFill>
                <a:latin typeface="GillSansNova-Book"/>
              </a:rPr>
              <a:t>planning</a:t>
            </a:r>
            <a:endParaRPr lang="es-PA" sz="2000" dirty="0">
              <a:solidFill>
                <a:schemeClr val="tx2"/>
              </a:solidFill>
              <a:latin typeface="GillSansNova-Book"/>
            </a:endParaRPr>
          </a:p>
          <a:p>
            <a:pPr algn="l"/>
            <a:r>
              <a:rPr lang="en-US" sz="2000" dirty="0">
                <a:solidFill>
                  <a:schemeClr val="tx2"/>
                </a:solidFill>
                <a:latin typeface="GillSansNova-Book"/>
              </a:rPr>
              <a:t>Strengthening </a:t>
            </a:r>
            <a:r>
              <a:rPr lang="en-US" sz="2000" b="1" dirty="0">
                <a:solidFill>
                  <a:schemeClr val="tx2"/>
                </a:solidFill>
                <a:latin typeface="GillSansNova-Book"/>
              </a:rPr>
              <a:t>capacities of local women leaders</a:t>
            </a:r>
          </a:p>
          <a:p>
            <a:pPr algn="l"/>
            <a:r>
              <a:rPr lang="en-US" sz="2000" b="1" dirty="0">
                <a:solidFill>
                  <a:schemeClr val="tx2"/>
                </a:solidFill>
                <a:latin typeface="GillSansNova-Book"/>
              </a:rPr>
              <a:t>Responding to GBV</a:t>
            </a:r>
          </a:p>
        </p:txBody>
      </p:sp>
      <p:sp>
        <p:nvSpPr>
          <p:cNvPr id="4" name="TextBox 3">
            <a:extLst>
              <a:ext uri="{FF2B5EF4-FFF2-40B4-BE49-F238E27FC236}">
                <a16:creationId xmlns:a16="http://schemas.microsoft.com/office/drawing/2014/main" id="{2AE0A0FB-9262-CF6F-2292-8F1045AA3943}"/>
              </a:ext>
            </a:extLst>
          </p:cNvPr>
          <p:cNvSpPr txBox="1"/>
          <p:nvPr/>
        </p:nvSpPr>
        <p:spPr>
          <a:xfrm>
            <a:off x="6421582" y="914400"/>
            <a:ext cx="4932218" cy="5078313"/>
          </a:xfrm>
          <a:prstGeom prst="rect">
            <a:avLst/>
          </a:prstGeom>
          <a:noFill/>
        </p:spPr>
        <p:txBody>
          <a:bodyPr wrap="square" rtlCol="0">
            <a:spAutoFit/>
          </a:bodyPr>
          <a:lstStyle/>
          <a:p>
            <a:pPr marL="285750" indent="-285750">
              <a:buFont typeface="Arial" panose="020B0604020202020204" pitchFamily="34" charset="0"/>
              <a:buChar char="•"/>
            </a:pPr>
            <a:r>
              <a:rPr lang="es-PA" i="1" dirty="0"/>
              <a:t>Que </a:t>
            </a:r>
            <a:r>
              <a:rPr lang="es-PA" b="1" i="1" dirty="0"/>
              <a:t>sectores económicos </a:t>
            </a:r>
            <a:r>
              <a:rPr lang="es-PA" i="1" dirty="0"/>
              <a:t>están creciendo y que tienen vacantes laborales? Sector verde, TIC, turismo </a:t>
            </a:r>
            <a:r>
              <a:rPr lang="es-PA" i="1" dirty="0">
                <a:sym typeface="Wingdings" panose="05000000000000000000" pitchFamily="2" charset="2"/>
              </a:rPr>
              <a:t> que </a:t>
            </a:r>
            <a:r>
              <a:rPr lang="es-PA" b="1" i="1" dirty="0">
                <a:sym typeface="Wingdings" panose="05000000000000000000" pitchFamily="2" charset="2"/>
              </a:rPr>
              <a:t>barreras especificas enfrenten mujeres migrantes </a:t>
            </a:r>
            <a:r>
              <a:rPr lang="es-PA" i="1" dirty="0">
                <a:sym typeface="Wingdings" panose="05000000000000000000" pitchFamily="2" charset="2"/>
              </a:rPr>
              <a:t>y cómo podemos abordarlas?</a:t>
            </a:r>
          </a:p>
          <a:p>
            <a:pPr marL="742950" lvl="1" indent="-285750">
              <a:buFont typeface="Arial" panose="020B0604020202020204" pitchFamily="34" charset="0"/>
              <a:buChar char="•"/>
            </a:pPr>
            <a:r>
              <a:rPr lang="es-PA" i="1" dirty="0">
                <a:sym typeface="Wingdings" panose="05000000000000000000" pitchFamily="2" charset="2"/>
              </a:rPr>
              <a:t>Discriminación en el entorno laboral</a:t>
            </a:r>
          </a:p>
          <a:p>
            <a:pPr marL="742950" lvl="1" indent="-285750">
              <a:buFont typeface="Arial" panose="020B0604020202020204" pitchFamily="34" charset="0"/>
              <a:buChar char="•"/>
            </a:pPr>
            <a:r>
              <a:rPr lang="es-PA" i="1" dirty="0">
                <a:sym typeface="Wingdings" panose="05000000000000000000" pitchFamily="2" charset="2"/>
              </a:rPr>
              <a:t>Alcance</a:t>
            </a:r>
          </a:p>
          <a:p>
            <a:pPr marL="742950" lvl="1" indent="-285750">
              <a:buFont typeface="Arial" panose="020B0604020202020204" pitchFamily="34" charset="0"/>
              <a:buChar char="•"/>
            </a:pPr>
            <a:r>
              <a:rPr lang="es-PA" i="1" dirty="0">
                <a:sym typeface="Wingdings" panose="05000000000000000000" pitchFamily="2" charset="2"/>
              </a:rPr>
              <a:t>Cuidado al Niños</a:t>
            </a:r>
          </a:p>
          <a:p>
            <a:pPr marL="742950" lvl="1" indent="-285750">
              <a:buFont typeface="Arial" panose="020B0604020202020204" pitchFamily="34" charset="0"/>
              <a:buChar char="•"/>
            </a:pPr>
            <a:r>
              <a:rPr lang="es-PA" i="1" dirty="0">
                <a:sym typeface="Wingdings" panose="05000000000000000000" pitchFamily="2" charset="2"/>
              </a:rPr>
              <a:t>Amenaza constante del VBG</a:t>
            </a:r>
          </a:p>
          <a:p>
            <a:pPr marL="285750" indent="-285750">
              <a:buFont typeface="Arial" panose="020B0604020202020204" pitchFamily="34" charset="0"/>
              <a:buChar char="•"/>
            </a:pPr>
            <a:r>
              <a:rPr lang="es-PA" b="1" i="1" dirty="0">
                <a:sym typeface="Wingdings" panose="05000000000000000000" pitchFamily="2" charset="2"/>
              </a:rPr>
              <a:t>Planificación Participativa </a:t>
            </a:r>
            <a:r>
              <a:rPr lang="es-PA" i="1" dirty="0">
                <a:sym typeface="Wingdings" panose="05000000000000000000" pitchFamily="2" charset="2"/>
              </a:rPr>
              <a:t>– asegurando que todas voces/necesidades están incluidos en el desarrollo de políticas, promoviendo cohesión, gobernanza e igualdad; fortaleciendo conocimientos y capacidades de actores locales en la planificación inclusiva</a:t>
            </a:r>
          </a:p>
          <a:p>
            <a:pPr marL="285750" indent="-285750">
              <a:buFont typeface="Arial" panose="020B0604020202020204" pitchFamily="34" charset="0"/>
              <a:buChar char="•"/>
            </a:pPr>
            <a:r>
              <a:rPr lang="es-PA" i="1" dirty="0">
                <a:sym typeface="Wingdings" panose="05000000000000000000" pitchFamily="2" charset="2"/>
              </a:rPr>
              <a:t>Fortaleciendo </a:t>
            </a:r>
            <a:r>
              <a:rPr lang="es-PA" b="1" i="1" dirty="0">
                <a:sym typeface="Wingdings" panose="05000000000000000000" pitchFamily="2" charset="2"/>
              </a:rPr>
              <a:t>capacidades de lideresas</a:t>
            </a:r>
          </a:p>
          <a:p>
            <a:pPr marL="285750" indent="-285750">
              <a:buFont typeface="Arial" panose="020B0604020202020204" pitchFamily="34" charset="0"/>
              <a:buChar char="•"/>
            </a:pPr>
            <a:endParaRPr lang="es-PA" b="1" i="1" dirty="0">
              <a:sym typeface="Wingdings" panose="05000000000000000000" pitchFamily="2" charset="2"/>
            </a:endParaRPr>
          </a:p>
          <a:p>
            <a:pPr marL="285750" indent="-285750">
              <a:buFont typeface="Arial" panose="020B0604020202020204" pitchFamily="34" charset="0"/>
              <a:buChar char="•"/>
            </a:pPr>
            <a:r>
              <a:rPr lang="es-PA" b="1" i="1" dirty="0">
                <a:sym typeface="Wingdings" panose="05000000000000000000" pitchFamily="2" charset="2"/>
              </a:rPr>
              <a:t>Respondiendo a VBG</a:t>
            </a:r>
            <a:endParaRPr lang="en-US" b="1" i="1" dirty="0"/>
          </a:p>
        </p:txBody>
      </p:sp>
    </p:spTree>
    <p:extLst>
      <p:ext uri="{BB962C8B-B14F-4D97-AF65-F5344CB8AC3E}">
        <p14:creationId xmlns:p14="http://schemas.microsoft.com/office/powerpoint/2010/main" val="1077632344"/>
      </p:ext>
    </p:extLst>
  </p:cSld>
  <p:clrMapOvr>
    <a:masterClrMapping/>
  </p:clrMapOvr>
</p:sld>
</file>

<file path=ppt/theme/theme1.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CCEE0C6B6C6149B95917E04B5D4E18" ma:contentTypeVersion="18" ma:contentTypeDescription="Create a new document." ma:contentTypeScope="" ma:versionID="10c92d610c43dc28020214234ad3388b">
  <xsd:schema xmlns:xsd="http://www.w3.org/2001/XMLSchema" xmlns:xs="http://www.w3.org/2001/XMLSchema" xmlns:p="http://schemas.microsoft.com/office/2006/metadata/properties" xmlns:ns2="4bb992c2-26a6-4e9f-92f0-da1727d36890" xmlns:ns3="a3bdd716-00e1-40ab-b337-662c72295cb1" targetNamespace="http://schemas.microsoft.com/office/2006/metadata/properties" ma:root="true" ma:fieldsID="15d2b3fb806cfa13eb1b34131d58905a" ns2:_="" ns3:_="">
    <xsd:import namespace="4bb992c2-26a6-4e9f-92f0-da1727d36890"/>
    <xsd:import namespace="a3bdd716-00e1-40ab-b337-662c72295c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992c2-26a6-4e9f-92f0-da1727d36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bdd716-00e1-40ab-b337-662c72295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2588d5-e263-4844-9c76-2bc9856d6a1d}" ma:internalName="TaxCatchAll" ma:showField="CatchAllData" ma:web="a3bdd716-00e1-40ab-b337-662c72295c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3bdd716-00e1-40ab-b337-662c72295cb1">
      <UserInfo>
        <DisplayName>DALKILIC Tuna</DisplayName>
        <AccountId>924</AccountId>
        <AccountType/>
      </UserInfo>
      <UserInfo>
        <DisplayName>AKAY Gizem</DisplayName>
        <AccountId>1068</AccountId>
        <AccountType/>
      </UserInfo>
      <UserInfo>
        <DisplayName>RUBIO Gloria Martha</DisplayName>
        <AccountId>1302</AccountId>
        <AccountType/>
      </UserInfo>
      <UserInfo>
        <DisplayName>SUAREZ BASTARDO Emerson Milciades</DisplayName>
        <AccountId>1508</AccountId>
        <AccountType/>
      </UserInfo>
      <UserInfo>
        <DisplayName>TORRES Eugenia</DisplayName>
        <AccountId>1537</AccountId>
        <AccountType/>
      </UserInfo>
      <UserInfo>
        <DisplayName>SharingLinks.3b44a3d3-f573-4bf6-b6b0-276aa8b738ef.OrganizationEdit.249ec6d2-2876-4d7f-b3fb-1234edac1051</DisplayName>
        <AccountId>1222</AccountId>
        <AccountType/>
      </UserInfo>
      <UserInfo>
        <DisplayName>MORENO Belkis</DisplayName>
        <AccountId>747</AccountId>
        <AccountType/>
      </UserInfo>
      <UserInfo>
        <DisplayName>AL SUHAIL Amrien</DisplayName>
        <AccountId>2135</AccountId>
        <AccountType/>
      </UserInfo>
      <UserInfo>
        <DisplayName>SharingLinks.069bbc4d-56b5-4e61-9297-ec8d7909d76b.OrganizationEdit.5fda6764-640c-4a87-be7a-07de3e4b7868</DisplayName>
        <AccountId>571</AccountId>
        <AccountType/>
      </UserInfo>
      <UserInfo>
        <DisplayName>OO Nwayhlaing (EXT)</DisplayName>
        <AccountId>2182</AccountId>
        <AccountType/>
      </UserInfo>
      <UserInfo>
        <DisplayName>FALEIRO Marina</DisplayName>
        <AccountId>1121</AccountId>
        <AccountType/>
      </UserInfo>
      <UserInfo>
        <DisplayName>PEÑA Luciano Miguel</DisplayName>
        <AccountId>1361</AccountId>
        <AccountType/>
      </UserInfo>
      <UserInfo>
        <DisplayName>AVELAR Carlos</DisplayName>
        <AccountId>2469</AccountId>
        <AccountType/>
      </UserInfo>
      <UserInfo>
        <DisplayName>SharingLinks.a20d5082-1925-4b48-98b9-d6dadf36c846.OrganizationEdit.77282a04-97c2-4f93-8bfd-bfb8b1c34b36</DisplayName>
        <AccountId>305</AccountId>
        <AccountType/>
      </UserInfo>
      <UserInfo>
        <DisplayName>ABDI Ahmed Karim Malik</DisplayName>
        <AccountId>9239</AccountId>
        <AccountType/>
      </UserInfo>
      <UserInfo>
        <DisplayName>COISSAC Alex</DisplayName>
        <AccountId>2137</AccountId>
        <AccountType/>
      </UserInfo>
      <UserInfo>
        <DisplayName>CRUZ Luísa Helena</DisplayName>
        <AccountId>3720</AccountId>
        <AccountType/>
      </UserInfo>
      <UserInfo>
        <DisplayName>CANEDO Silvia</DisplayName>
        <AccountId>1385</AccountId>
        <AccountType/>
      </UserInfo>
      <UserInfo>
        <DisplayName>PRADO Rosa Azucena</DisplayName>
        <AccountId>8876</AccountId>
        <AccountType/>
      </UserInfo>
      <UserInfo>
        <DisplayName>LEE Kim</DisplayName>
        <AccountId>8038</AccountId>
        <AccountType/>
      </UserInfo>
    </SharedWithUsers>
    <TaxCatchAll xmlns="a3bdd716-00e1-40ab-b337-662c72295cb1" xsi:nil="true"/>
    <lcf76f155ced4ddcb4097134ff3c332f xmlns="4bb992c2-26a6-4e9f-92f0-da1727d368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57C692-28F2-4AA7-9EDD-2788566BC234}">
  <ds:schemaRefs>
    <ds:schemaRef ds:uri="4bb992c2-26a6-4e9f-92f0-da1727d36890"/>
    <ds:schemaRef ds:uri="a3bdd716-00e1-40ab-b337-662c72295c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95EA38-359E-454C-9FB4-9C0B87CDD505}">
  <ds:schemaRefs>
    <ds:schemaRef ds:uri="http://schemas.microsoft.com/sharepoint/v3/contenttype/forms"/>
  </ds:schemaRefs>
</ds:datastoreItem>
</file>

<file path=customXml/itemProps3.xml><?xml version="1.0" encoding="utf-8"?>
<ds:datastoreItem xmlns:ds="http://schemas.openxmlformats.org/officeDocument/2006/customXml" ds:itemID="{7911EBE6-C297-4100-9967-8B08CBD33559}">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a3bdd716-00e1-40ab-b337-662c72295cb1"/>
    <ds:schemaRef ds:uri="http://schemas.openxmlformats.org/package/2006/metadata/core-properties"/>
    <ds:schemaRef ds:uri="4bb992c2-26a6-4e9f-92f0-da1727d3689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234</TotalTime>
  <Words>3812</Words>
  <Application>Microsoft Macintosh PowerPoint</Application>
  <PresentationFormat>Panorámica</PresentationFormat>
  <Paragraphs>282</Paragraphs>
  <Slides>14</Slides>
  <Notes>10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Aptos</vt:lpstr>
      <vt:lpstr>Arial</vt:lpstr>
      <vt:lpstr>Calibri</vt:lpstr>
      <vt:lpstr>Calibri Light</vt:lpstr>
      <vt:lpstr>Gill Sans Nova</vt:lpstr>
      <vt:lpstr>GillSansNova-Book</vt:lpstr>
      <vt:lpstr>Open Sans</vt:lpstr>
      <vt:lpstr>Roboto-Light</vt:lpstr>
      <vt:lpstr>Times New Roman</vt:lpstr>
      <vt:lpstr>Wingdings</vt:lpstr>
      <vt:lpstr>Thème Office</vt:lpstr>
      <vt:lpstr>Presentación de PowerPoint</vt:lpstr>
      <vt:lpstr>1. IOM Strategic Plan 2025-2028     Plan Estratégico de la OIM 2025-2028  2. Migrant Integration: Why is it Important?     La Integración de las Personas Migrantes:     ¿Porque es Importante?  3. Gender and Migration in Latin America and the      Caribbean     Migración y Género en América Latina y el      Caribe  4. Best Practices and Tools     Buenas Prácticas y Herramientas</vt:lpstr>
      <vt:lpstr>IOM’s Strategic Objectives // Los Objetivos Estratégicos de la OIM</vt:lpstr>
      <vt:lpstr>Migrant Integration // Integración de Personas Migrantes</vt:lpstr>
      <vt:lpstr>Migrant Integration // Integración de Personas Migrantes</vt:lpstr>
      <vt:lpstr>Migrant Integration // Integración de Personas Migrantes</vt:lpstr>
      <vt:lpstr>Migration &amp; Gender // Migración y Género</vt:lpstr>
      <vt:lpstr>Migration &amp; Gender // Migración y Género</vt:lpstr>
      <vt:lpstr>Best Practices // Buenas Prácticas</vt:lpstr>
      <vt:lpstr>Tools // Herramientas</vt:lpstr>
      <vt:lpstr>Tools // Herramientas</vt:lpstr>
      <vt:lpstr>Tools // Herramientas</vt:lpstr>
      <vt:lpstr>Tools // Herramientas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GUILLEMIN Salômé</dc:creator>
  <cp:lastModifiedBy>Menkar Valladares</cp:lastModifiedBy>
  <cp:revision>3</cp:revision>
  <dcterms:created xsi:type="dcterms:W3CDTF">2018-02-07T13:14:28Z</dcterms:created>
  <dcterms:modified xsi:type="dcterms:W3CDTF">2024-07-16T12:43:07Z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0x0101001CCCEE0C6B6C6149B95917E04B5D4E18</vt:lpwstr>
  </property>
  <property fmtid="{D5CDD505-2E9C-101B-9397-08002B2CF9AE}" pid="3" name="MediaServiceImageTags">
    <vt:lpwstr/>
  </property>
  <property fmtid="{D5CDD505-2E9C-101B-9397-08002B2CF9AE}" pid="4" name="MSIP_Label_2059aa38-f392-4105-be92-628035578272_Enabled">
    <vt:lpwstr>true</vt:lpwstr>
  </property>
  <property fmtid="{D5CDD505-2E9C-101B-9397-08002B2CF9AE}" pid="5" name="MSIP_Label_2059aa38-f392-4105-be92-628035578272_SetDate">
    <vt:lpwstr>2023-07-07T16:59:03Z</vt:lpwstr>
  </property>
  <property fmtid="{D5CDD505-2E9C-101B-9397-08002B2CF9AE}" pid="6" name="MSIP_Label_2059aa38-f392-4105-be92-628035578272_Method">
    <vt:lpwstr>Standard</vt:lpwstr>
  </property>
  <property fmtid="{D5CDD505-2E9C-101B-9397-08002B2CF9AE}" pid="7" name="MSIP_Label_2059aa38-f392-4105-be92-628035578272_Name">
    <vt:lpwstr>IOMLb0020IN123173</vt:lpwstr>
  </property>
  <property fmtid="{D5CDD505-2E9C-101B-9397-08002B2CF9AE}" pid="8" name="MSIP_Label_2059aa38-f392-4105-be92-628035578272_SiteId">
    <vt:lpwstr>1588262d-23fb-43b4-bd6e-bce49c8e6186</vt:lpwstr>
  </property>
  <property fmtid="{D5CDD505-2E9C-101B-9397-08002B2CF9AE}" pid="9" name="MSIP_Label_2059aa38-f392-4105-be92-628035578272_ActionId">
    <vt:lpwstr>f9a21b56-669c-43ca-b873-4dbf1d46df30</vt:lpwstr>
  </property>
  <property fmtid="{D5CDD505-2E9C-101B-9397-08002B2CF9AE}" pid="10" name="MSIP_Label_2059aa38-f392-4105-be92-628035578272_ContentBits">
    <vt:lpwstr>0</vt:lpwstr>
  </property>
</Properties>
</file>