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Muli Bold" charset="1" panose="00000800000000000000"/>
      <p:regular r:id="rId13"/>
    </p:embeddedFont>
    <p:embeddedFont>
      <p:font typeface="Nunito Bold" charset="1" panose="00000000000000000000"/>
      <p:regular r:id="rId14"/>
    </p:embeddedFont>
    <p:embeddedFont>
      <p:font typeface="Nunito" charset="1" panose="00000500000000000000"/>
      <p:regular r:id="rId15"/>
    </p:embeddedFont>
    <p:embeddedFont>
      <p:font typeface="Muli Ultra-Bold" charset="1" panose="00000900000000000000"/>
      <p:regular r:id="rId16"/>
    </p:embeddedFont>
    <p:embeddedFont>
      <p:font typeface="Montserrat" charset="1" panose="00000500000000000000"/>
      <p:regular r:id="rId17"/>
    </p:embeddedFont>
    <p:embeddedFont>
      <p:font typeface="Montserrat Bold" charset="1" panose="00000800000000000000"/>
      <p:regular r:id="rId18"/>
    </p:embeddedFont>
    <p:embeddedFont>
      <p:font typeface="Nunito Light" charset="1" panose="00000400000000000000"/>
      <p:regular r:id="rId19"/>
    </p:embeddedFont>
    <p:embeddedFont>
      <p:font typeface="Montserrat Medium" charset="1" panose="000006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https://data.worldbank.org/indicator/GB.XPD.RSDV.GD.ZS" TargetMode="External" Type="http://schemas.openxmlformats.org/officeDocument/2006/relationships/hyperlink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https://medium.com/informal-economy-in-the-global-south/the-impacts-of-the-covid-19-pandemic-on-female-groups-working-in-the-peruvian-and-chilean-informal-4fcb91ef3ddc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30.png" Type="http://schemas.openxmlformats.org/officeDocument/2006/relationships/image"/><Relationship Id="rId15" Target="../media/image31.svg" Type="http://schemas.openxmlformats.org/officeDocument/2006/relationships/image"/><Relationship Id="rId16" Target="../media/image32.png" Type="http://schemas.openxmlformats.org/officeDocument/2006/relationships/image"/><Relationship Id="rId17" Target="../media/image33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37.png" Type="http://schemas.openxmlformats.org/officeDocument/2006/relationships/image"/><Relationship Id="rId14" Target="../media/image38.svg" Type="http://schemas.openxmlformats.org/officeDocument/2006/relationships/image"/><Relationship Id="rId2" Target="../media/image34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20239"/>
            <a:ext cx="18492833" cy="10827326"/>
            <a:chOff x="0" y="0"/>
            <a:chExt cx="6849198" cy="40101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49197" cy="4010121"/>
            </a:xfrm>
            <a:custGeom>
              <a:avLst/>
              <a:gdLst/>
              <a:ahLst/>
              <a:cxnLst/>
              <a:rect r="r" b="b" t="t" l="l"/>
              <a:pathLst>
                <a:path h="4010121" w="6849197">
                  <a:moveTo>
                    <a:pt x="0" y="0"/>
                  </a:moveTo>
                  <a:lnTo>
                    <a:pt x="6849197" y="0"/>
                  </a:lnTo>
                  <a:lnTo>
                    <a:pt x="6849197" y="4010121"/>
                  </a:lnTo>
                  <a:lnTo>
                    <a:pt x="0" y="4010121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849198" cy="40386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837955" y="-164593"/>
            <a:ext cx="20125955" cy="10451593"/>
            <a:chOff x="0" y="0"/>
            <a:chExt cx="26834607" cy="1393545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43" t="5800" r="16111" b="28964"/>
            <a:stretch>
              <a:fillRect/>
            </a:stretch>
          </p:blipFill>
          <p:spPr>
            <a:xfrm flipH="true" flipV="false">
              <a:off x="0" y="0"/>
              <a:ext cx="26834607" cy="1393545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true" flipV="false" rot="0">
            <a:off x="5270459" y="-2922371"/>
            <a:ext cx="14156402" cy="14156402"/>
          </a:xfrm>
          <a:custGeom>
            <a:avLst/>
            <a:gdLst/>
            <a:ahLst/>
            <a:cxnLst/>
            <a:rect r="r" b="b" t="t" l="l"/>
            <a:pathLst>
              <a:path h="14156402" w="14156402">
                <a:moveTo>
                  <a:pt x="14156402" y="0"/>
                </a:moveTo>
                <a:lnTo>
                  <a:pt x="0" y="0"/>
                </a:lnTo>
                <a:lnTo>
                  <a:pt x="0" y="14156402"/>
                </a:lnTo>
                <a:lnTo>
                  <a:pt x="14156402" y="14156402"/>
                </a:lnTo>
                <a:lnTo>
                  <a:pt x="141564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473723" y="1757329"/>
            <a:ext cx="408795" cy="40879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856145" y="-996585"/>
            <a:ext cx="2320409" cy="2320409"/>
            <a:chOff x="0" y="0"/>
            <a:chExt cx="1708150" cy="17081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49488" y="7642614"/>
            <a:ext cx="408795" cy="40879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-543038" y="4155830"/>
            <a:ext cx="4612789" cy="2524454"/>
          </a:xfrm>
          <a:custGeom>
            <a:avLst/>
            <a:gdLst/>
            <a:ahLst/>
            <a:cxnLst/>
            <a:rect r="r" b="b" t="t" l="l"/>
            <a:pathLst>
              <a:path h="2524454" w="4612789">
                <a:moveTo>
                  <a:pt x="0" y="0"/>
                </a:moveTo>
                <a:lnTo>
                  <a:pt x="4612789" y="0"/>
                </a:lnTo>
                <a:lnTo>
                  <a:pt x="4612789" y="2524454"/>
                </a:lnTo>
                <a:lnTo>
                  <a:pt x="0" y="2524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738926" y="8646408"/>
            <a:ext cx="2027313" cy="973110"/>
          </a:xfrm>
          <a:custGeom>
            <a:avLst/>
            <a:gdLst/>
            <a:ahLst/>
            <a:cxnLst/>
            <a:rect r="r" b="b" t="t" l="l"/>
            <a:pathLst>
              <a:path h="973110" w="2027313">
                <a:moveTo>
                  <a:pt x="0" y="0"/>
                </a:moveTo>
                <a:lnTo>
                  <a:pt x="2027313" y="0"/>
                </a:lnTo>
                <a:lnTo>
                  <a:pt x="2027313" y="973110"/>
                </a:lnTo>
                <a:lnTo>
                  <a:pt x="0" y="9731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449563" y="2904615"/>
            <a:ext cx="7316675" cy="3775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9932"/>
              </a:lnSpc>
            </a:pPr>
            <a:r>
              <a:rPr lang="en-US" sz="8489">
                <a:solidFill>
                  <a:srgbClr val="FFFFFF"/>
                </a:solidFill>
                <a:latin typeface="Muli Bold"/>
              </a:rPr>
              <a:t>Desafíos del Turismo en la Era Digital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854947" y="8022834"/>
            <a:ext cx="6911292" cy="370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86"/>
              </a:lnSpc>
            </a:pPr>
            <a:r>
              <a:rPr lang="en-US" sz="2276">
                <a:solidFill>
                  <a:srgbClr val="FFFFFF"/>
                </a:solidFill>
                <a:latin typeface="Nunito Bold"/>
              </a:rPr>
              <a:t>Turistech -  Laboratorio Vivo de Innovación Abierta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04964" y="1700179"/>
            <a:ext cx="5861274" cy="473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43"/>
              </a:lnSpc>
            </a:pPr>
            <a:r>
              <a:rPr lang="en-US" sz="2745">
                <a:solidFill>
                  <a:srgbClr val="FFFFFF"/>
                </a:solidFill>
                <a:latin typeface="Nunito Bold"/>
              </a:rPr>
              <a:t>Presentado por  Rocio Rojas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72849" y="4263519"/>
            <a:ext cx="2315719" cy="88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65"/>
              </a:lnSpc>
              <a:spcBef>
                <a:spcPct val="0"/>
              </a:spcBef>
            </a:pPr>
            <a:r>
              <a:rPr lang="en-US" sz="2546">
                <a:solidFill>
                  <a:srgbClr val="45D9E6"/>
                </a:solidFill>
                <a:latin typeface="Nunito Bold"/>
              </a:rPr>
              <a:t>1.Apertura de Datos Públicos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77196" y="5427664"/>
            <a:ext cx="3378996" cy="3323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1905">
                <a:solidFill>
                  <a:srgbClr val="223354"/>
                </a:solidFill>
                <a:latin typeface="Nunito"/>
              </a:rPr>
              <a:t>Es fundamental promover la </a:t>
            </a:r>
            <a:r>
              <a:rPr lang="en-US" sz="1905">
                <a:solidFill>
                  <a:srgbClr val="223354"/>
                </a:solidFill>
                <a:latin typeface="Nunito Bold"/>
              </a:rPr>
              <a:t>creación y distribución de datos abiertos</a:t>
            </a:r>
            <a:r>
              <a:rPr lang="en-US" sz="1905">
                <a:solidFill>
                  <a:srgbClr val="223354"/>
                </a:solidFill>
                <a:latin typeface="Nunito"/>
              </a:rPr>
              <a:t> relacionados con el turismo. Esto permitiría una mayor transparencia, acceso a información relevante y la posibilidad de desarrollar aplicaciones y servicios innovadores.</a:t>
            </a:r>
          </a:p>
          <a:p>
            <a:pPr algn="l" marL="0" indent="0" lvl="0">
              <a:lnSpc>
                <a:spcPts val="2667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608667" y="4263519"/>
            <a:ext cx="3093788" cy="88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65"/>
              </a:lnSpc>
              <a:spcBef>
                <a:spcPct val="0"/>
              </a:spcBef>
            </a:pPr>
            <a:r>
              <a:rPr lang="en-US" sz="2546">
                <a:solidFill>
                  <a:srgbClr val="45D9E6"/>
                </a:solidFill>
                <a:latin typeface="Nunito Bold"/>
              </a:rPr>
              <a:t>2.Investigación y Desarrollo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08667" y="5427664"/>
            <a:ext cx="3378996" cy="3323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67"/>
              </a:lnSpc>
              <a:spcBef>
                <a:spcPct val="0"/>
              </a:spcBef>
            </a:pPr>
            <a:r>
              <a:rPr lang="en-US" sz="1905">
                <a:solidFill>
                  <a:srgbClr val="223354"/>
                </a:solidFill>
                <a:latin typeface="Nunito"/>
              </a:rPr>
              <a:t>Se requiere una inversión continua en </a:t>
            </a:r>
            <a:r>
              <a:rPr lang="en-US" sz="1905">
                <a:solidFill>
                  <a:srgbClr val="223354"/>
                </a:solidFill>
                <a:latin typeface="Nunito Bold"/>
              </a:rPr>
              <a:t>investigación y desarrollo para impulsar la digitalización</a:t>
            </a:r>
            <a:r>
              <a:rPr lang="en-US" sz="1905">
                <a:solidFill>
                  <a:srgbClr val="223354"/>
                </a:solidFill>
                <a:latin typeface="Nunito"/>
              </a:rPr>
              <a:t> en el sector turístico. </a:t>
            </a:r>
            <a:r>
              <a:rPr lang="en-US" sz="1905">
                <a:solidFill>
                  <a:srgbClr val="223354"/>
                </a:solidFill>
                <a:latin typeface="Nunito"/>
              </a:rPr>
              <a:t>Esto incluye la exploración de nuevas tecnologías, modelos de negocio y estrategias para mejorar la experiencia del visitante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44486" y="4263519"/>
            <a:ext cx="2293156" cy="88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65"/>
              </a:lnSpc>
              <a:spcBef>
                <a:spcPct val="0"/>
              </a:spcBef>
            </a:pPr>
            <a:r>
              <a:rPr lang="en-US" sz="2546">
                <a:solidFill>
                  <a:srgbClr val="45D9E6"/>
                </a:solidFill>
                <a:latin typeface="Nunito Bold"/>
              </a:rPr>
              <a:t>3.Plataformas Transversales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44486" y="5427664"/>
            <a:ext cx="3378996" cy="3323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67"/>
              </a:lnSpc>
              <a:spcBef>
                <a:spcPct val="0"/>
              </a:spcBef>
            </a:pPr>
            <a:r>
              <a:rPr lang="en-US" sz="1905">
                <a:solidFill>
                  <a:srgbClr val="223354"/>
                </a:solidFill>
                <a:latin typeface="Nunito"/>
              </a:rPr>
              <a:t>La implementación de plataformas digitales que </a:t>
            </a:r>
            <a:r>
              <a:rPr lang="en-US" sz="1905">
                <a:solidFill>
                  <a:srgbClr val="223354"/>
                </a:solidFill>
                <a:latin typeface="Nunito Bold"/>
              </a:rPr>
              <a:t>conecten diferentes actores del turismo (gobierno, empresas, ciudadanos) </a:t>
            </a:r>
            <a:r>
              <a:rPr lang="en-US" sz="1905">
                <a:solidFill>
                  <a:srgbClr val="223354"/>
                </a:solidFill>
                <a:latin typeface="Nunito"/>
              </a:rPr>
              <a:t>es esencial. </a:t>
            </a:r>
            <a:r>
              <a:rPr lang="en-US" sz="1905">
                <a:solidFill>
                  <a:srgbClr val="223354"/>
                </a:solidFill>
                <a:latin typeface="Nunito"/>
              </a:rPr>
              <a:t>Estas plataformas pueden facilitar la colaboración, la gestión de datos y la toma de decisiones informada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880304" y="4263519"/>
            <a:ext cx="3227176" cy="88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65"/>
              </a:lnSpc>
              <a:spcBef>
                <a:spcPct val="0"/>
              </a:spcBef>
            </a:pPr>
            <a:r>
              <a:rPr lang="en-US" sz="2546">
                <a:solidFill>
                  <a:srgbClr val="45D9E6"/>
                </a:solidFill>
                <a:latin typeface="Nunito Bold"/>
              </a:rPr>
              <a:t>4.Servicios Digitales - Ciberseguridad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80304" y="5427664"/>
            <a:ext cx="3378996" cy="3656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1905">
                <a:solidFill>
                  <a:srgbClr val="223354"/>
                </a:solidFill>
                <a:latin typeface="Nunito"/>
              </a:rPr>
              <a:t>Ampliar la oferta de servicios digitales para los turistas, como aplicaciones móviles, reservas en línea, guías virtuales y experiencias personalizadas.</a:t>
            </a:r>
          </a:p>
          <a:p>
            <a:pPr algn="l" marL="0" indent="0" lvl="0">
              <a:lnSpc>
                <a:spcPts val="2667"/>
              </a:lnSpc>
              <a:spcBef>
                <a:spcPct val="0"/>
              </a:spcBef>
            </a:pPr>
            <a:r>
              <a:rPr lang="en-US" sz="1905">
                <a:solidFill>
                  <a:srgbClr val="223354"/>
                </a:solidFill>
                <a:latin typeface="Nunito Bold"/>
              </a:rPr>
              <a:t>La protección de datos y la seguridad en línea son críticas para garantizar la confianza</a:t>
            </a:r>
            <a:r>
              <a:rPr lang="en-US" sz="1905">
                <a:solidFill>
                  <a:srgbClr val="223354"/>
                </a:solidFill>
                <a:latin typeface="Nunito"/>
              </a:rPr>
              <a:t> de los usuarios y la integridad de los sistemas digitales.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437055"/>
            <a:ext cx="18492833" cy="1030788"/>
            <a:chOff x="0" y="0"/>
            <a:chExt cx="6849198" cy="38177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849197" cy="381773"/>
            </a:xfrm>
            <a:custGeom>
              <a:avLst/>
              <a:gdLst/>
              <a:ahLst/>
              <a:cxnLst/>
              <a:rect r="r" b="b" t="t" l="l"/>
              <a:pathLst>
                <a:path h="381773" w="6849197">
                  <a:moveTo>
                    <a:pt x="0" y="0"/>
                  </a:moveTo>
                  <a:lnTo>
                    <a:pt x="6849197" y="0"/>
                  </a:lnTo>
                  <a:lnTo>
                    <a:pt x="6849197" y="381773"/>
                  </a:lnTo>
                  <a:lnTo>
                    <a:pt x="0" y="381773"/>
                  </a:ln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6849198" cy="410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9437055"/>
            <a:ext cx="7589549" cy="7589549"/>
          </a:xfrm>
          <a:custGeom>
            <a:avLst/>
            <a:gdLst/>
            <a:ahLst/>
            <a:cxnLst/>
            <a:rect r="r" b="b" t="t" l="l"/>
            <a:pathLst>
              <a:path h="7589549" w="7589549">
                <a:moveTo>
                  <a:pt x="0" y="0"/>
                </a:moveTo>
                <a:lnTo>
                  <a:pt x="7589549" y="0"/>
                </a:lnTo>
                <a:lnTo>
                  <a:pt x="7589549" y="7589549"/>
                </a:lnTo>
                <a:lnTo>
                  <a:pt x="0" y="758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08849" y="9655269"/>
            <a:ext cx="10490333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Nunito"/>
              </a:rPr>
              <a:t>Fuente:Centro Nacional de Cooperación en Gobierno y Transformación Digital (DGCC) Perú - Corea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819883" y="9655269"/>
            <a:ext cx="3596368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Nunito"/>
              </a:rPr>
              <a:t>Contacto: r.rojas@turistech.org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72849" y="2234694"/>
            <a:ext cx="10973588" cy="139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4600">
                <a:solidFill>
                  <a:srgbClr val="222324"/>
                </a:solidFill>
                <a:latin typeface="Muli Bold"/>
              </a:rPr>
              <a:t>Digitalización y Gobernanza Turística -</a:t>
            </a:r>
          </a:p>
          <a:p>
            <a:pPr algn="l" marL="0" indent="0" lvl="0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222324"/>
                </a:solidFill>
                <a:latin typeface="Muli Bold"/>
              </a:rPr>
              <a:t>Retos y desafíos.</a:t>
            </a:r>
          </a:p>
        </p:txBody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6662365" y="-450269"/>
            <a:ext cx="4839708" cy="4839708"/>
            <a:chOff x="0" y="0"/>
            <a:chExt cx="1708150" cy="17081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B8F0F6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2446436" y="824303"/>
            <a:ext cx="408795" cy="408795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11579" y="7797913"/>
            <a:ext cx="408795" cy="408795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-879398" y="-9567"/>
            <a:ext cx="3816197" cy="1491786"/>
          </a:xfrm>
          <a:custGeom>
            <a:avLst/>
            <a:gdLst/>
            <a:ahLst/>
            <a:cxnLst/>
            <a:rect r="r" b="b" t="t" l="l"/>
            <a:pathLst>
              <a:path h="1491786" w="3816197">
                <a:moveTo>
                  <a:pt x="0" y="0"/>
                </a:moveTo>
                <a:lnTo>
                  <a:pt x="3816196" y="0"/>
                </a:lnTo>
                <a:lnTo>
                  <a:pt x="3816196" y="1491786"/>
                </a:lnTo>
                <a:lnTo>
                  <a:pt x="0" y="1491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0518" y="1349316"/>
            <a:ext cx="629735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40"/>
              </a:lnSpc>
              <a:spcBef>
                <a:spcPct val="0"/>
              </a:spcBef>
            </a:pPr>
            <a:r>
              <a:rPr lang="en-US" sz="5200">
                <a:solidFill>
                  <a:srgbClr val="222324"/>
                </a:solidFill>
                <a:latin typeface="Muli Ultra-Bold"/>
              </a:rPr>
              <a:t>Investigación, Desarrollo - (I+D)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90518" y="3627421"/>
            <a:ext cx="6826729" cy="1553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6"/>
              </a:lnSpc>
              <a:spcBef>
                <a:spcPct val="0"/>
              </a:spcBef>
            </a:pPr>
            <a:r>
              <a:rPr lang="en-US" sz="2400">
                <a:solidFill>
                  <a:srgbClr val="45D9E6"/>
                </a:solidFill>
                <a:latin typeface="Muli Bold"/>
              </a:rPr>
              <a:t>En el año 2022, Perú invirtió aproximadamente un 0.16% de su Producto Interno Bruto (PIB) en investigación y desarrollo (I+D) según datos del Banco Mundial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90518" y="5809789"/>
            <a:ext cx="7074064" cy="295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B1B16"/>
                </a:solidFill>
                <a:latin typeface="Montserrat"/>
              </a:rPr>
              <a:t>Para poner esto en perspectiva, países como Corea del Sur y Japón invierten más del 3% de su PIB en I+D, mientras que </a:t>
            </a:r>
            <a:r>
              <a:rPr lang="en-US" sz="2100">
                <a:solidFill>
                  <a:srgbClr val="1B1B16"/>
                </a:solidFill>
                <a:latin typeface="Montserrat Bold"/>
              </a:rPr>
              <a:t>el promedio en América Latina es aproximadamente del 0.6%</a:t>
            </a:r>
            <a:r>
              <a:rPr lang="en-US" sz="2100">
                <a:solidFill>
                  <a:srgbClr val="1B1B16"/>
                </a:solidFill>
                <a:latin typeface="Montserrat"/>
              </a:rPr>
              <a:t>. La baja inversión en investigación científica en refleja varios desafíos, incluyendo la necesidad de más apoyo gubernamental, infraestructura adecuada, y una mayor colaboración entre el sector público y privado.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55279" y="3970964"/>
            <a:ext cx="1911602" cy="604761"/>
          </a:xfrm>
          <a:custGeom>
            <a:avLst/>
            <a:gdLst/>
            <a:ahLst/>
            <a:cxnLst/>
            <a:rect r="r" b="b" t="t" l="l"/>
            <a:pathLst>
              <a:path h="604761" w="1911602">
                <a:moveTo>
                  <a:pt x="0" y="0"/>
                </a:moveTo>
                <a:lnTo>
                  <a:pt x="1911601" y="0"/>
                </a:lnTo>
                <a:lnTo>
                  <a:pt x="1911601" y="604762"/>
                </a:lnTo>
                <a:lnTo>
                  <a:pt x="0" y="604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9437055"/>
            <a:ext cx="18492833" cy="1030788"/>
            <a:chOff x="0" y="0"/>
            <a:chExt cx="6849198" cy="38177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49197" cy="381773"/>
            </a:xfrm>
            <a:custGeom>
              <a:avLst/>
              <a:gdLst/>
              <a:ahLst/>
              <a:cxnLst/>
              <a:rect r="r" b="b" t="t" l="l"/>
              <a:pathLst>
                <a:path h="381773" w="6849197">
                  <a:moveTo>
                    <a:pt x="0" y="0"/>
                  </a:moveTo>
                  <a:lnTo>
                    <a:pt x="6849197" y="0"/>
                  </a:lnTo>
                  <a:lnTo>
                    <a:pt x="6849197" y="381773"/>
                  </a:lnTo>
                  <a:lnTo>
                    <a:pt x="0" y="381773"/>
                  </a:ln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6849198" cy="410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9437055"/>
            <a:ext cx="7589549" cy="7589549"/>
          </a:xfrm>
          <a:custGeom>
            <a:avLst/>
            <a:gdLst/>
            <a:ahLst/>
            <a:cxnLst/>
            <a:rect r="r" b="b" t="t" l="l"/>
            <a:pathLst>
              <a:path h="7589549" w="7589549">
                <a:moveTo>
                  <a:pt x="0" y="0"/>
                </a:moveTo>
                <a:lnTo>
                  <a:pt x="7589549" y="0"/>
                </a:lnTo>
                <a:lnTo>
                  <a:pt x="7589549" y="7589549"/>
                </a:lnTo>
                <a:lnTo>
                  <a:pt x="0" y="7589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690518" y="9632409"/>
            <a:ext cx="6679023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Nunito"/>
              </a:rPr>
              <a:t>Fuente:</a:t>
            </a:r>
            <a:r>
              <a:rPr lang="en-US" sz="1799" u="sng">
                <a:solidFill>
                  <a:srgbClr val="FFFFFF"/>
                </a:solidFill>
                <a:latin typeface="Nunito"/>
                <a:hlinkClick r:id="rId6" tooltip="https://data.worldbank.org/indicator/GB.XPD.RSDV.GD.ZS"/>
              </a:rPr>
              <a:t>Research and development expenditure (% of GDP)</a:t>
            </a:r>
          </a:p>
          <a:p>
            <a:pPr algn="l">
              <a:lnSpc>
                <a:spcPts val="2519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350068" y="595337"/>
            <a:ext cx="3612897" cy="3540639"/>
          </a:xfrm>
          <a:custGeom>
            <a:avLst/>
            <a:gdLst/>
            <a:ahLst/>
            <a:cxnLst/>
            <a:rect r="r" b="b" t="t" l="l"/>
            <a:pathLst>
              <a:path h="3540639" w="3612897">
                <a:moveTo>
                  <a:pt x="0" y="0"/>
                </a:moveTo>
                <a:lnTo>
                  <a:pt x="3612897" y="0"/>
                </a:lnTo>
                <a:lnTo>
                  <a:pt x="3612897" y="3540639"/>
                </a:lnTo>
                <a:lnTo>
                  <a:pt x="0" y="3540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190411">
            <a:off x="11435897" y="2681941"/>
            <a:ext cx="2001254" cy="785947"/>
          </a:xfrm>
          <a:custGeom>
            <a:avLst/>
            <a:gdLst/>
            <a:ahLst/>
            <a:cxnLst/>
            <a:rect r="r" b="b" t="t" l="l"/>
            <a:pathLst>
              <a:path h="785947" w="2001254">
                <a:moveTo>
                  <a:pt x="0" y="0"/>
                </a:moveTo>
                <a:lnTo>
                  <a:pt x="2001254" y="0"/>
                </a:lnTo>
                <a:lnTo>
                  <a:pt x="2001254" y="785947"/>
                </a:lnTo>
                <a:lnTo>
                  <a:pt x="0" y="7859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871781" y="4004038"/>
            <a:ext cx="3343636" cy="3276764"/>
          </a:xfrm>
          <a:custGeom>
            <a:avLst/>
            <a:gdLst/>
            <a:ahLst/>
            <a:cxnLst/>
            <a:rect r="r" b="b" t="t" l="l"/>
            <a:pathLst>
              <a:path h="3276764" w="3343636">
                <a:moveTo>
                  <a:pt x="0" y="0"/>
                </a:moveTo>
                <a:lnTo>
                  <a:pt x="3343636" y="0"/>
                </a:lnTo>
                <a:lnTo>
                  <a:pt x="3343636" y="3276764"/>
                </a:lnTo>
                <a:lnTo>
                  <a:pt x="0" y="32767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417941" y="5250481"/>
            <a:ext cx="3841359" cy="3764532"/>
          </a:xfrm>
          <a:custGeom>
            <a:avLst/>
            <a:gdLst/>
            <a:ahLst/>
            <a:cxnLst/>
            <a:rect r="r" b="b" t="t" l="l"/>
            <a:pathLst>
              <a:path h="3764532" w="3841359">
                <a:moveTo>
                  <a:pt x="0" y="0"/>
                </a:moveTo>
                <a:lnTo>
                  <a:pt x="3841359" y="0"/>
                </a:lnTo>
                <a:lnTo>
                  <a:pt x="3841359" y="3764532"/>
                </a:lnTo>
                <a:lnTo>
                  <a:pt x="0" y="37645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134820">
            <a:off x="13374875" y="4425604"/>
            <a:ext cx="2001254" cy="785947"/>
          </a:xfrm>
          <a:custGeom>
            <a:avLst/>
            <a:gdLst/>
            <a:ahLst/>
            <a:cxnLst/>
            <a:rect r="r" b="b" t="t" l="l"/>
            <a:pathLst>
              <a:path h="785947" w="2001254">
                <a:moveTo>
                  <a:pt x="2001254" y="0"/>
                </a:moveTo>
                <a:lnTo>
                  <a:pt x="0" y="0"/>
                </a:lnTo>
                <a:lnTo>
                  <a:pt x="0" y="785947"/>
                </a:lnTo>
                <a:lnTo>
                  <a:pt x="2001254" y="785947"/>
                </a:lnTo>
                <a:lnTo>
                  <a:pt x="200125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86779">
            <a:off x="9433382" y="952758"/>
            <a:ext cx="2309959" cy="2399030"/>
          </a:xfrm>
          <a:custGeom>
            <a:avLst/>
            <a:gdLst/>
            <a:ahLst/>
            <a:cxnLst/>
            <a:rect r="r" b="b" t="t" l="l"/>
            <a:pathLst>
              <a:path h="2399030" w="2309959">
                <a:moveTo>
                  <a:pt x="0" y="0"/>
                </a:moveTo>
                <a:lnTo>
                  <a:pt x="2309959" y="0"/>
                </a:lnTo>
                <a:lnTo>
                  <a:pt x="2309959" y="2399030"/>
                </a:lnTo>
                <a:lnTo>
                  <a:pt x="0" y="23990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3737252" y="1648782"/>
            <a:ext cx="2891394" cy="185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7"/>
              </a:lnSpc>
            </a:pPr>
            <a:r>
              <a:rPr lang="en-US" sz="2300">
                <a:solidFill>
                  <a:srgbClr val="444343"/>
                </a:solidFill>
                <a:latin typeface="Muli Bold"/>
              </a:rPr>
              <a:t> Chile destina aproximadamente un 0.38% de su PIB a I+D.</a:t>
            </a:r>
          </a:p>
          <a:p>
            <a:pPr algn="ctr" marL="0" indent="0" lvl="0">
              <a:lnSpc>
                <a:spcPts val="2967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0305720" y="4676505"/>
            <a:ext cx="2475758" cy="263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7"/>
              </a:lnSpc>
            </a:pPr>
            <a:r>
              <a:rPr lang="en-US" sz="2300">
                <a:solidFill>
                  <a:srgbClr val="444343"/>
                </a:solidFill>
                <a:latin typeface="Muli Bold"/>
              </a:rPr>
              <a:t>Brasil invierte alrededor del 1.24% de su PIB en actividades científicas.</a:t>
            </a:r>
          </a:p>
          <a:p>
            <a:pPr algn="ctr">
              <a:lnSpc>
                <a:spcPts val="3096"/>
              </a:lnSpc>
            </a:pPr>
          </a:p>
          <a:p>
            <a:pPr algn="ctr" marL="0" indent="0" lvl="0">
              <a:lnSpc>
                <a:spcPts val="3096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4100742" y="6469681"/>
            <a:ext cx="2580051" cy="1887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7"/>
              </a:lnSpc>
            </a:pPr>
            <a:r>
              <a:rPr lang="en-US" sz="2300">
                <a:solidFill>
                  <a:srgbClr val="444343"/>
                </a:solidFill>
                <a:latin typeface="Muli Bold"/>
              </a:rPr>
              <a:t>Colombia asigna cerca del 0.23% de su PIB a I+D.</a:t>
            </a:r>
          </a:p>
          <a:p>
            <a:pPr algn="ctr">
              <a:lnSpc>
                <a:spcPts val="3096"/>
              </a:lnSpc>
            </a:pPr>
          </a:p>
          <a:p>
            <a:pPr algn="ctr" marL="0" indent="0" lvl="0">
              <a:lnSpc>
                <a:spcPts val="3096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4100742" y="9632409"/>
            <a:ext cx="3596368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Nunito"/>
              </a:rPr>
              <a:t>Contacto: r.rojas@turistech.org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588" y="1028700"/>
            <a:ext cx="7270814" cy="7618631"/>
            <a:chOff x="0" y="0"/>
            <a:chExt cx="6350000" cy="66537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653767"/>
            </a:xfrm>
            <a:custGeom>
              <a:avLst/>
              <a:gdLst/>
              <a:ahLst/>
              <a:cxnLst/>
              <a:rect r="r" b="b" t="t" l="l"/>
              <a:pathLst>
                <a:path h="6653767" w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709292"/>
                    <a:pt x="0" y="1583597"/>
                  </a:cubicBezTo>
                  <a:lnTo>
                    <a:pt x="0" y="6653767"/>
                  </a:lnTo>
                  <a:lnTo>
                    <a:pt x="4838700" y="6653767"/>
                  </a:lnTo>
                  <a:cubicBezTo>
                    <a:pt x="5673090" y="6653767"/>
                    <a:pt x="6350000" y="5944476"/>
                    <a:pt x="6350000" y="507017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2"/>
              <a:stretch>
                <a:fillRect l="0" t="-13700" r="0" b="-1370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258832" y="0"/>
            <a:ext cx="3503868" cy="1917571"/>
          </a:xfrm>
          <a:custGeom>
            <a:avLst/>
            <a:gdLst/>
            <a:ahLst/>
            <a:cxnLst/>
            <a:rect r="r" b="b" t="t" l="l"/>
            <a:pathLst>
              <a:path h="1917571" w="3503868">
                <a:moveTo>
                  <a:pt x="0" y="0"/>
                </a:moveTo>
                <a:lnTo>
                  <a:pt x="3503868" y="0"/>
                </a:lnTo>
                <a:lnTo>
                  <a:pt x="3503868" y="1917571"/>
                </a:lnTo>
                <a:lnTo>
                  <a:pt x="0" y="1917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55987" y="6221145"/>
            <a:ext cx="3769374" cy="1473483"/>
          </a:xfrm>
          <a:custGeom>
            <a:avLst/>
            <a:gdLst/>
            <a:ahLst/>
            <a:cxnLst/>
            <a:rect r="r" b="b" t="t" l="l"/>
            <a:pathLst>
              <a:path h="1473483" w="3769374">
                <a:moveTo>
                  <a:pt x="0" y="0"/>
                </a:moveTo>
                <a:lnTo>
                  <a:pt x="3769374" y="0"/>
                </a:lnTo>
                <a:lnTo>
                  <a:pt x="3769374" y="1473483"/>
                </a:lnTo>
                <a:lnTo>
                  <a:pt x="0" y="14734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4000" y="5961661"/>
            <a:ext cx="7925421" cy="312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Nunito Light"/>
              </a:rPr>
              <a:t>E</a:t>
            </a:r>
            <a:r>
              <a:rPr lang="en-US" sz="2299">
                <a:solidFill>
                  <a:srgbClr val="000000"/>
                </a:solidFill>
                <a:latin typeface="Nunito Light"/>
              </a:rPr>
              <a:t>l estado peruano debe fomentar </a:t>
            </a:r>
            <a:r>
              <a:rPr lang="en-US" sz="2299">
                <a:solidFill>
                  <a:srgbClr val="000000"/>
                </a:solidFill>
                <a:latin typeface="Nunito Bold"/>
              </a:rPr>
              <a:t>las alianzas con las comunidades </a:t>
            </a:r>
            <a:r>
              <a:rPr lang="en-US" sz="2299">
                <a:solidFill>
                  <a:srgbClr val="000000"/>
                </a:solidFill>
                <a:latin typeface="Nunito Light"/>
              </a:rPr>
              <a:t>de acogida. Las políticas y programas actuales de desarrollo turístico reflejan un </a:t>
            </a:r>
            <a:r>
              <a:rPr lang="en-US" sz="2299">
                <a:solidFill>
                  <a:srgbClr val="000000"/>
                </a:solidFill>
                <a:latin typeface="Nunito Bold"/>
              </a:rPr>
              <a:t>enfoque centralizado de la gobernanza del turismo.</a:t>
            </a:r>
            <a:r>
              <a:rPr lang="en-US" sz="2299">
                <a:solidFill>
                  <a:srgbClr val="000000"/>
                </a:solidFill>
                <a:latin typeface="Nunito Light"/>
              </a:rPr>
              <a:t>  </a:t>
            </a:r>
            <a:r>
              <a:rPr lang="en-US" sz="2299">
                <a:solidFill>
                  <a:srgbClr val="000000"/>
                </a:solidFill>
                <a:latin typeface="Nunito Light"/>
              </a:rPr>
              <a:t>Por lo tanto, el estado peruano debe promover enfoques colaborativos para la planificación y gobernanza del turismo. </a:t>
            </a:r>
          </a:p>
          <a:p>
            <a:pPr algn="l">
              <a:lnSpc>
                <a:spcPts val="2940"/>
              </a:lnSpc>
            </a:pP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4005036"/>
            <a:ext cx="8115300" cy="199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51"/>
              </a:lnSpc>
            </a:pPr>
            <a:r>
              <a:rPr lang="en-US" sz="1900">
                <a:solidFill>
                  <a:srgbClr val="45D9E6"/>
                </a:solidFill>
                <a:latin typeface="Muli Bold"/>
              </a:rPr>
              <a:t>Investigación liderada por la Dra Rosa Codina, Universidad de Oxford Brookes con el apoyo y financiamiento del PEC International research council (Creative industries policy and evidence centre) y British Council.</a:t>
            </a:r>
          </a:p>
          <a:p>
            <a:pPr algn="l">
              <a:lnSpc>
                <a:spcPts val="3096"/>
              </a:lnSpc>
            </a:pPr>
          </a:p>
          <a:p>
            <a:pPr algn="l">
              <a:lnSpc>
                <a:spcPts val="3096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117001" y="1017459"/>
            <a:ext cx="8121591" cy="247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20"/>
              </a:lnSpc>
            </a:pPr>
            <a:r>
              <a:rPr lang="en-US" sz="4100">
                <a:solidFill>
                  <a:srgbClr val="000000"/>
                </a:solidFill>
                <a:latin typeface="Muli Ultra-Bold"/>
              </a:rPr>
              <a:t>Estudio: Los impactos de la pandemia en las trabajadoras del sector informal del turismo en el Perú y Chile.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258832" y="9437055"/>
            <a:ext cx="18751665" cy="1030788"/>
            <a:chOff x="0" y="0"/>
            <a:chExt cx="6945061" cy="38177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945061" cy="381773"/>
            </a:xfrm>
            <a:custGeom>
              <a:avLst/>
              <a:gdLst/>
              <a:ahLst/>
              <a:cxnLst/>
              <a:rect r="r" b="b" t="t" l="l"/>
              <a:pathLst>
                <a:path h="381773" w="6945061">
                  <a:moveTo>
                    <a:pt x="0" y="0"/>
                  </a:moveTo>
                  <a:lnTo>
                    <a:pt x="6945061" y="0"/>
                  </a:lnTo>
                  <a:lnTo>
                    <a:pt x="6945061" y="381773"/>
                  </a:lnTo>
                  <a:lnTo>
                    <a:pt x="0" y="381773"/>
                  </a:ln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6945061" cy="410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9437055"/>
            <a:ext cx="7589549" cy="7589549"/>
          </a:xfrm>
          <a:custGeom>
            <a:avLst/>
            <a:gdLst/>
            <a:ahLst/>
            <a:cxnLst/>
            <a:rect r="r" b="b" t="t" l="l"/>
            <a:pathLst>
              <a:path h="7589549" w="7589549">
                <a:moveTo>
                  <a:pt x="0" y="0"/>
                </a:moveTo>
                <a:lnTo>
                  <a:pt x="7589549" y="0"/>
                </a:lnTo>
                <a:lnTo>
                  <a:pt x="7589549" y="7589549"/>
                </a:lnTo>
                <a:lnTo>
                  <a:pt x="0" y="7589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9621388"/>
            <a:ext cx="17074910" cy="846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Nunito"/>
              </a:rPr>
              <a:t>Fuente: </a:t>
            </a:r>
            <a:r>
              <a:rPr lang="en-US" sz="1300" u="sng">
                <a:solidFill>
                  <a:srgbClr val="FFFFFF"/>
                </a:solidFill>
                <a:latin typeface="Nunito"/>
                <a:hlinkClick r:id="rId9" tooltip="https://medium.com/informal-economy-in-the-global-south/the-impacts-of-the-covid-19-pandemic-on-female-groups-working-in-the-peruvian-and-chilean-informal-4fcb91ef3ddc"/>
              </a:rPr>
              <a:t>https://medium.com/informal-economy-in-the-global-south/the-impacts-of-the-covid-19-pandemic-on-female-groups-working-in-the-peruvian-and-chilean-informal-4fcb91ef3ddc</a:t>
            </a:r>
          </a:p>
          <a:p>
            <a:pPr algn="l">
              <a:lnSpc>
                <a:spcPts val="2519"/>
              </a:lnSpc>
            </a:pPr>
          </a:p>
          <a:p>
            <a:pPr algn="l">
              <a:lnSpc>
                <a:spcPts val="251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0518" y="1014540"/>
            <a:ext cx="6297354" cy="208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222324"/>
                </a:solidFill>
                <a:latin typeface="Muli Ultra-Bold"/>
              </a:rPr>
              <a:t>Gobernanza y Sostenibilidad - Laboratorios Vivos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89273" y="3903536"/>
            <a:ext cx="6298599" cy="2460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38"/>
              </a:lnSpc>
              <a:spcBef>
                <a:spcPct val="0"/>
              </a:spcBef>
            </a:pPr>
            <a:r>
              <a:rPr lang="en-US" sz="2200">
                <a:solidFill>
                  <a:srgbClr val="45D9E6"/>
                </a:solidFill>
                <a:latin typeface="Montserrat"/>
              </a:rPr>
              <a:t>El último estudio de Invat·tur ( Valencia - España) señala como reflexión que “</a:t>
            </a:r>
            <a:r>
              <a:rPr lang="en-US" sz="2200">
                <a:solidFill>
                  <a:srgbClr val="45D9E6"/>
                </a:solidFill>
                <a:latin typeface="Montserrat"/>
              </a:rPr>
              <a:t>se posiciona el pensamiento de que </a:t>
            </a:r>
            <a:r>
              <a:rPr lang="en-US" sz="2200">
                <a:solidFill>
                  <a:srgbClr val="45D9E6"/>
                </a:solidFill>
                <a:latin typeface="Montserrat Bold"/>
              </a:rPr>
              <a:t>la gobernanza será el punto de anclaje de toda estrategia DTI, </a:t>
            </a:r>
            <a:r>
              <a:rPr lang="en-US" sz="2200">
                <a:solidFill>
                  <a:srgbClr val="45D9E6"/>
                </a:solidFill>
                <a:latin typeface="Montserrat"/>
              </a:rPr>
              <a:t>desprendiéndose la idea que impera ahora con relación a la tecnología.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89273" y="6751515"/>
            <a:ext cx="5899031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1B1B16"/>
                </a:solidFill>
                <a:latin typeface="Montserrat Medium"/>
              </a:rPr>
              <a:t>Además, la sostenibilidad dejará de ser un ámbito más para convertirse en la </a:t>
            </a:r>
            <a:r>
              <a:rPr lang="en-US" sz="2199">
                <a:solidFill>
                  <a:srgbClr val="1B1B16"/>
                </a:solidFill>
                <a:latin typeface="Montserrat Bold"/>
              </a:rPr>
              <a:t>referencia de medición de los resultados</a:t>
            </a:r>
            <a:r>
              <a:rPr lang="en-US" sz="2199">
                <a:solidFill>
                  <a:srgbClr val="1B1B16"/>
                </a:solidFill>
                <a:latin typeface="Montserrat Medium"/>
              </a:rPr>
              <a:t> del resto de ámbitos y planes implementados”.</a:t>
            </a:r>
            <a:r>
              <a:rPr lang="en-US" sz="2199">
                <a:solidFill>
                  <a:srgbClr val="1B1B16"/>
                </a:solidFill>
                <a:latin typeface="Montserrat Medium"/>
              </a:rPr>
              <a:t>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437055"/>
            <a:ext cx="18492833" cy="1030788"/>
            <a:chOff x="0" y="0"/>
            <a:chExt cx="6849198" cy="3817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849197" cy="381773"/>
            </a:xfrm>
            <a:custGeom>
              <a:avLst/>
              <a:gdLst/>
              <a:ahLst/>
              <a:cxnLst/>
              <a:rect r="r" b="b" t="t" l="l"/>
              <a:pathLst>
                <a:path h="381773" w="6849197">
                  <a:moveTo>
                    <a:pt x="0" y="0"/>
                  </a:moveTo>
                  <a:lnTo>
                    <a:pt x="6849197" y="0"/>
                  </a:lnTo>
                  <a:lnTo>
                    <a:pt x="6849197" y="381773"/>
                  </a:lnTo>
                  <a:lnTo>
                    <a:pt x="0" y="381773"/>
                  </a:ln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849198" cy="410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9437055"/>
            <a:ext cx="7589549" cy="7589549"/>
          </a:xfrm>
          <a:custGeom>
            <a:avLst/>
            <a:gdLst/>
            <a:ahLst/>
            <a:cxnLst/>
            <a:rect r="r" b="b" t="t" l="l"/>
            <a:pathLst>
              <a:path h="7589549" w="7589549">
                <a:moveTo>
                  <a:pt x="0" y="0"/>
                </a:moveTo>
                <a:lnTo>
                  <a:pt x="7589549" y="0"/>
                </a:lnTo>
                <a:lnTo>
                  <a:pt x="7589549" y="7589549"/>
                </a:lnTo>
                <a:lnTo>
                  <a:pt x="0" y="758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50068" y="595337"/>
            <a:ext cx="3612897" cy="3540639"/>
          </a:xfrm>
          <a:custGeom>
            <a:avLst/>
            <a:gdLst/>
            <a:ahLst/>
            <a:cxnLst/>
            <a:rect r="r" b="b" t="t" l="l"/>
            <a:pathLst>
              <a:path h="3540639" w="3612897">
                <a:moveTo>
                  <a:pt x="0" y="0"/>
                </a:moveTo>
                <a:lnTo>
                  <a:pt x="3612897" y="0"/>
                </a:lnTo>
                <a:lnTo>
                  <a:pt x="3612897" y="3540639"/>
                </a:lnTo>
                <a:lnTo>
                  <a:pt x="0" y="3540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698017">
            <a:off x="11758451" y="3130022"/>
            <a:ext cx="2001254" cy="785947"/>
          </a:xfrm>
          <a:custGeom>
            <a:avLst/>
            <a:gdLst/>
            <a:ahLst/>
            <a:cxnLst/>
            <a:rect r="r" b="b" t="t" l="l"/>
            <a:pathLst>
              <a:path h="785947" w="2001254">
                <a:moveTo>
                  <a:pt x="0" y="0"/>
                </a:moveTo>
                <a:lnTo>
                  <a:pt x="2001254" y="0"/>
                </a:lnTo>
                <a:lnTo>
                  <a:pt x="2001254" y="785947"/>
                </a:lnTo>
                <a:lnTo>
                  <a:pt x="0" y="7859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246417" y="3757280"/>
            <a:ext cx="3343636" cy="3276764"/>
          </a:xfrm>
          <a:custGeom>
            <a:avLst/>
            <a:gdLst/>
            <a:ahLst/>
            <a:cxnLst/>
            <a:rect r="r" b="b" t="t" l="l"/>
            <a:pathLst>
              <a:path h="3276764" w="3343636">
                <a:moveTo>
                  <a:pt x="0" y="0"/>
                </a:moveTo>
                <a:lnTo>
                  <a:pt x="3343636" y="0"/>
                </a:lnTo>
                <a:lnTo>
                  <a:pt x="3343636" y="3276764"/>
                </a:lnTo>
                <a:lnTo>
                  <a:pt x="0" y="3276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514903" y="5817095"/>
            <a:ext cx="3448062" cy="3379101"/>
          </a:xfrm>
          <a:custGeom>
            <a:avLst/>
            <a:gdLst/>
            <a:ahLst/>
            <a:cxnLst/>
            <a:rect r="r" b="b" t="t" l="l"/>
            <a:pathLst>
              <a:path h="3379101" w="3448062">
                <a:moveTo>
                  <a:pt x="0" y="0"/>
                </a:moveTo>
                <a:lnTo>
                  <a:pt x="3448062" y="0"/>
                </a:lnTo>
                <a:lnTo>
                  <a:pt x="3448062" y="3379101"/>
                </a:lnTo>
                <a:lnTo>
                  <a:pt x="0" y="3379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4069007">
            <a:off x="15662813" y="4274545"/>
            <a:ext cx="2490781" cy="978198"/>
          </a:xfrm>
          <a:custGeom>
            <a:avLst/>
            <a:gdLst/>
            <a:ahLst/>
            <a:cxnLst/>
            <a:rect r="r" b="b" t="t" l="l"/>
            <a:pathLst>
              <a:path h="978198" w="2490781">
                <a:moveTo>
                  <a:pt x="2490781" y="0"/>
                </a:moveTo>
                <a:lnTo>
                  <a:pt x="0" y="0"/>
                </a:lnTo>
                <a:lnTo>
                  <a:pt x="0" y="978197"/>
                </a:lnTo>
                <a:lnTo>
                  <a:pt x="2490781" y="978197"/>
                </a:lnTo>
                <a:lnTo>
                  <a:pt x="249078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788795" y="1819661"/>
            <a:ext cx="2891394" cy="606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1"/>
              </a:lnSpc>
              <a:spcBef>
                <a:spcPct val="0"/>
              </a:spcBef>
            </a:pPr>
            <a:r>
              <a:rPr lang="en-US" sz="1900">
                <a:solidFill>
                  <a:srgbClr val="444343"/>
                </a:solidFill>
                <a:latin typeface="Muli Bold"/>
              </a:rPr>
              <a:t>ACELERADORAS DE ACCIÓN CLIMÁTICA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78196" y="4804540"/>
            <a:ext cx="2475758" cy="911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1"/>
              </a:lnSpc>
              <a:spcBef>
                <a:spcPct val="0"/>
              </a:spcBef>
            </a:pPr>
            <a:r>
              <a:rPr lang="en-US" sz="1900">
                <a:solidFill>
                  <a:srgbClr val="444343"/>
                </a:solidFill>
                <a:latin typeface="Muli Bold"/>
              </a:rPr>
              <a:t>CO-CREACIÓN DEL CONOCIMIENTO A TRAVES DE REDES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048595" y="6848336"/>
            <a:ext cx="2580051" cy="911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1"/>
              </a:lnSpc>
            </a:pPr>
            <a:r>
              <a:rPr lang="en-US" sz="1900">
                <a:solidFill>
                  <a:srgbClr val="000000"/>
                </a:solidFill>
                <a:latin typeface="Muli Bold"/>
              </a:rPr>
              <a:t>INCUBADORAS DE TRIPLE IMPACTO </a:t>
            </a:r>
          </a:p>
          <a:p>
            <a:pPr algn="ctr" marL="0" indent="0" lvl="0">
              <a:lnSpc>
                <a:spcPts val="2451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690518" y="9623804"/>
            <a:ext cx="6455122" cy="32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3"/>
              </a:lnSpc>
              <a:spcBef>
                <a:spcPct val="0"/>
              </a:spcBef>
            </a:pPr>
            <a:r>
              <a:rPr lang="en-US" sz="2080">
                <a:solidFill>
                  <a:srgbClr val="FFFFFF"/>
                </a:solidFill>
                <a:latin typeface="Muli Bold"/>
              </a:rPr>
              <a:t>Turistech -  Laboratorio Vivo de Innovación Abierta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4628670" y="2581913"/>
            <a:ext cx="1055693" cy="1175367"/>
          </a:xfrm>
          <a:custGeom>
            <a:avLst/>
            <a:gdLst/>
            <a:ahLst/>
            <a:cxnLst/>
            <a:rect r="r" b="b" t="t" l="l"/>
            <a:pathLst>
              <a:path h="1175367" w="1055693">
                <a:moveTo>
                  <a:pt x="0" y="0"/>
                </a:moveTo>
                <a:lnTo>
                  <a:pt x="1055693" y="0"/>
                </a:lnTo>
                <a:lnTo>
                  <a:pt x="1055693" y="1175367"/>
                </a:lnTo>
                <a:lnTo>
                  <a:pt x="0" y="11753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844262" y="5692205"/>
            <a:ext cx="1011613" cy="1097410"/>
          </a:xfrm>
          <a:custGeom>
            <a:avLst/>
            <a:gdLst/>
            <a:ahLst/>
            <a:cxnLst/>
            <a:rect r="r" b="b" t="t" l="l"/>
            <a:pathLst>
              <a:path h="1097410" w="1011613">
                <a:moveTo>
                  <a:pt x="0" y="0"/>
                </a:moveTo>
                <a:lnTo>
                  <a:pt x="1011612" y="0"/>
                </a:lnTo>
                <a:lnTo>
                  <a:pt x="1011612" y="1097410"/>
                </a:lnTo>
                <a:lnTo>
                  <a:pt x="0" y="109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86779">
            <a:off x="14635969" y="7615393"/>
            <a:ext cx="1405303" cy="1459491"/>
          </a:xfrm>
          <a:custGeom>
            <a:avLst/>
            <a:gdLst/>
            <a:ahLst/>
            <a:cxnLst/>
            <a:rect r="r" b="b" t="t" l="l"/>
            <a:pathLst>
              <a:path h="1459491" w="1405303">
                <a:moveTo>
                  <a:pt x="0" y="0"/>
                </a:moveTo>
                <a:lnTo>
                  <a:pt x="1405303" y="0"/>
                </a:lnTo>
                <a:lnTo>
                  <a:pt x="1405303" y="1459491"/>
                </a:lnTo>
                <a:lnTo>
                  <a:pt x="0" y="14594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817181">
            <a:off x="11544067" y="6914146"/>
            <a:ext cx="2001254" cy="785947"/>
          </a:xfrm>
          <a:custGeom>
            <a:avLst/>
            <a:gdLst/>
            <a:ahLst/>
            <a:cxnLst/>
            <a:rect r="r" b="b" t="t" l="l"/>
            <a:pathLst>
              <a:path h="785947" w="2001254">
                <a:moveTo>
                  <a:pt x="0" y="0"/>
                </a:moveTo>
                <a:lnTo>
                  <a:pt x="2001254" y="0"/>
                </a:lnTo>
                <a:lnTo>
                  <a:pt x="2001254" y="785947"/>
                </a:lnTo>
                <a:lnTo>
                  <a:pt x="0" y="7859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166424" y="1621042"/>
            <a:ext cx="1423629" cy="1611103"/>
          </a:xfrm>
          <a:custGeom>
            <a:avLst/>
            <a:gdLst/>
            <a:ahLst/>
            <a:cxnLst/>
            <a:rect r="r" b="b" t="t" l="l"/>
            <a:pathLst>
              <a:path h="1611103" w="1423629">
                <a:moveTo>
                  <a:pt x="0" y="0"/>
                </a:moveTo>
                <a:lnTo>
                  <a:pt x="1423629" y="0"/>
                </a:lnTo>
                <a:lnTo>
                  <a:pt x="1423629" y="1611103"/>
                </a:lnTo>
                <a:lnTo>
                  <a:pt x="0" y="161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3323478" y="4550413"/>
            <a:ext cx="3148677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222324"/>
                </a:solidFill>
                <a:latin typeface="Muli Ultra-Bold"/>
              </a:rPr>
              <a:t>LABORATORIO VIVO - TURISTECH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07347" y="2297195"/>
            <a:ext cx="6911292" cy="370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86"/>
              </a:lnSpc>
            </a:pPr>
            <a:r>
              <a:rPr lang="en-US" sz="2276">
                <a:solidFill>
                  <a:srgbClr val="FFFFFF"/>
                </a:solidFill>
                <a:latin typeface="Nunito Bold"/>
              </a:rPr>
              <a:t>r.rojas@turistech.org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048595" y="9634346"/>
            <a:ext cx="3596368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Nunito Bold"/>
              </a:rPr>
              <a:t>Contacto: r.rojas@turistech.org 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0561190" y="5817095"/>
            <a:ext cx="909770" cy="988880"/>
          </a:xfrm>
          <a:custGeom>
            <a:avLst/>
            <a:gdLst/>
            <a:ahLst/>
            <a:cxnLst/>
            <a:rect r="r" b="b" t="t" l="l"/>
            <a:pathLst>
              <a:path h="988880" w="909770">
                <a:moveTo>
                  <a:pt x="0" y="0"/>
                </a:moveTo>
                <a:lnTo>
                  <a:pt x="909770" y="0"/>
                </a:lnTo>
                <a:lnTo>
                  <a:pt x="909770" y="988881"/>
                </a:lnTo>
                <a:lnTo>
                  <a:pt x="0" y="9888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95236"/>
            <a:ext cx="8954727" cy="895472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2"/>
              <a:stretch>
                <a:fillRect l="-9086" t="0" r="-40369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258832" y="69914"/>
            <a:ext cx="3503868" cy="1917571"/>
          </a:xfrm>
          <a:custGeom>
            <a:avLst/>
            <a:gdLst/>
            <a:ahLst/>
            <a:cxnLst/>
            <a:rect r="r" b="b" t="t" l="l"/>
            <a:pathLst>
              <a:path h="1917571" w="3503868">
                <a:moveTo>
                  <a:pt x="0" y="0"/>
                </a:moveTo>
                <a:lnTo>
                  <a:pt x="3503868" y="0"/>
                </a:lnTo>
                <a:lnTo>
                  <a:pt x="3503868" y="1917572"/>
                </a:lnTo>
                <a:lnTo>
                  <a:pt x="0" y="1917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58846" y="8521559"/>
            <a:ext cx="3769374" cy="1473483"/>
          </a:xfrm>
          <a:custGeom>
            <a:avLst/>
            <a:gdLst/>
            <a:ahLst/>
            <a:cxnLst/>
            <a:rect r="r" b="b" t="t" l="l"/>
            <a:pathLst>
              <a:path h="1473483" w="3769374">
                <a:moveTo>
                  <a:pt x="0" y="0"/>
                </a:moveTo>
                <a:lnTo>
                  <a:pt x="3769374" y="0"/>
                </a:lnTo>
                <a:lnTo>
                  <a:pt x="3769374" y="1473482"/>
                </a:lnTo>
                <a:lnTo>
                  <a:pt x="0" y="147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66155" y="3336149"/>
            <a:ext cx="7925421" cy="555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Nunito"/>
              </a:rPr>
              <a:t>Aceleradora de Acción Climatica - 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Nunito"/>
              </a:rPr>
              <a:t>Plan de conservación medioambiental para la adaptacion de </a:t>
            </a:r>
            <a:r>
              <a:rPr lang="en-US" sz="2100">
                <a:solidFill>
                  <a:srgbClr val="000000"/>
                </a:solidFill>
                <a:latin typeface="Nunito Bold"/>
              </a:rPr>
              <a:t>las fincas de cafe al cambio climatico</a:t>
            </a:r>
            <a:r>
              <a:rPr lang="en-US" sz="2100">
                <a:solidFill>
                  <a:srgbClr val="000000"/>
                </a:solidFill>
                <a:latin typeface="Nunito"/>
              </a:rPr>
              <a:t>; gestion de agua y suelo, gestion de residuos, reforestación, y lineamientos para el </a:t>
            </a:r>
            <a:r>
              <a:rPr lang="en-US" sz="2100">
                <a:solidFill>
                  <a:srgbClr val="000000"/>
                </a:solidFill>
                <a:latin typeface="Nunito Bold"/>
              </a:rPr>
              <a:t>desarrollo del agroturismo.</a:t>
            </a:r>
            <a:r>
              <a:rPr lang="en-US" sz="2100">
                <a:solidFill>
                  <a:srgbClr val="000000"/>
                </a:solidFill>
                <a:latin typeface="Nunito"/>
              </a:rPr>
              <a:t> </a:t>
            </a:r>
          </a:p>
          <a:p>
            <a:pPr algn="l">
              <a:lnSpc>
                <a:spcPts val="2940"/>
              </a:lnSpc>
            </a:pP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Nunito"/>
              </a:rPr>
              <a:t>Ejes transversales: Gobernanza, Educación, Tecnología, Alianzas y comunicaciones, Buenas Practicas. </a:t>
            </a:r>
          </a:p>
          <a:p>
            <a:pPr algn="l">
              <a:lnSpc>
                <a:spcPts val="2940"/>
              </a:lnSpc>
            </a:pP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Nunito"/>
              </a:rPr>
              <a:t>En alianza: Turistech, Cooperación Canadiense, Red de Mujeres REDINTUR, Centro Mundial de Excelencia de Destinos. 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456807" y="7149846"/>
            <a:ext cx="8041114" cy="2108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81" indent="-237491" lvl="1">
              <a:lnSpc>
                <a:spcPts val="2838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Muli Bold"/>
              </a:rPr>
              <a:t>2020 - Cerca al 95 por ciento de la economía de Lonya Grande se basa en la producción del Café.</a:t>
            </a:r>
          </a:p>
          <a:p>
            <a:pPr algn="l">
              <a:lnSpc>
                <a:spcPts val="2838"/>
              </a:lnSpc>
            </a:pPr>
          </a:p>
          <a:p>
            <a:pPr algn="l" marL="474981" indent="-237491" lvl="1">
              <a:lnSpc>
                <a:spcPts val="2838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Muli Bold"/>
              </a:rPr>
              <a:t>Más del 45 por ciento de la población sufre pobreza extrema. No tienen acceso al agua potable, desague, y otros servicios basicos como la salud.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66155" y="1273111"/>
            <a:ext cx="8121591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4700">
                <a:solidFill>
                  <a:srgbClr val="000000"/>
                </a:solidFill>
                <a:latin typeface="Muli Ultra-Bold"/>
              </a:rPr>
              <a:t>Laboratorio Vivo - Lonya Grande, Amazonas, Perú.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258832" y="9437055"/>
            <a:ext cx="18751665" cy="1030788"/>
            <a:chOff x="0" y="0"/>
            <a:chExt cx="6945061" cy="38177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945061" cy="381773"/>
            </a:xfrm>
            <a:custGeom>
              <a:avLst/>
              <a:gdLst/>
              <a:ahLst/>
              <a:cxnLst/>
              <a:rect r="r" b="b" t="t" l="l"/>
              <a:pathLst>
                <a:path h="381773" w="6945061">
                  <a:moveTo>
                    <a:pt x="0" y="0"/>
                  </a:moveTo>
                  <a:lnTo>
                    <a:pt x="6945061" y="0"/>
                  </a:lnTo>
                  <a:lnTo>
                    <a:pt x="6945061" y="381773"/>
                  </a:lnTo>
                  <a:lnTo>
                    <a:pt x="0" y="381773"/>
                  </a:ln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6945061" cy="410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9437055"/>
            <a:ext cx="7589549" cy="7589549"/>
          </a:xfrm>
          <a:custGeom>
            <a:avLst/>
            <a:gdLst/>
            <a:ahLst/>
            <a:cxnLst/>
            <a:rect r="r" b="b" t="t" l="l"/>
            <a:pathLst>
              <a:path h="7589549" w="7589549">
                <a:moveTo>
                  <a:pt x="0" y="0"/>
                </a:moveTo>
                <a:lnTo>
                  <a:pt x="7589549" y="0"/>
                </a:lnTo>
                <a:lnTo>
                  <a:pt x="7589549" y="7589549"/>
                </a:lnTo>
                <a:lnTo>
                  <a:pt x="0" y="7589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722015" y="5426317"/>
            <a:ext cx="2321518" cy="734444"/>
          </a:xfrm>
          <a:custGeom>
            <a:avLst/>
            <a:gdLst/>
            <a:ahLst/>
            <a:cxnLst/>
            <a:rect r="r" b="b" t="t" l="l"/>
            <a:pathLst>
              <a:path h="734444" w="2321518">
                <a:moveTo>
                  <a:pt x="0" y="0"/>
                </a:moveTo>
                <a:lnTo>
                  <a:pt x="2321518" y="0"/>
                </a:lnTo>
                <a:lnTo>
                  <a:pt x="2321518" y="734444"/>
                </a:lnTo>
                <a:lnTo>
                  <a:pt x="0" y="734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621674" y="7168896"/>
            <a:ext cx="3138980" cy="993059"/>
          </a:xfrm>
          <a:custGeom>
            <a:avLst/>
            <a:gdLst/>
            <a:ahLst/>
            <a:cxnLst/>
            <a:rect r="r" b="b" t="t" l="l"/>
            <a:pathLst>
              <a:path h="993059" w="3138980">
                <a:moveTo>
                  <a:pt x="0" y="0"/>
                </a:moveTo>
                <a:lnTo>
                  <a:pt x="3138980" y="0"/>
                </a:lnTo>
                <a:lnTo>
                  <a:pt x="3138980" y="993059"/>
                </a:lnTo>
                <a:lnTo>
                  <a:pt x="0" y="993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571257" y="7625914"/>
            <a:ext cx="1055693" cy="1175367"/>
          </a:xfrm>
          <a:custGeom>
            <a:avLst/>
            <a:gdLst/>
            <a:ahLst/>
            <a:cxnLst/>
            <a:rect r="r" b="b" t="t" l="l"/>
            <a:pathLst>
              <a:path h="1175367" w="1055693">
                <a:moveTo>
                  <a:pt x="0" y="0"/>
                </a:moveTo>
                <a:lnTo>
                  <a:pt x="1055693" y="0"/>
                </a:lnTo>
                <a:lnTo>
                  <a:pt x="1055693" y="1175368"/>
                </a:lnTo>
                <a:lnTo>
                  <a:pt x="0" y="11753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43533" y="5059095"/>
            <a:ext cx="993731" cy="1307541"/>
          </a:xfrm>
          <a:custGeom>
            <a:avLst/>
            <a:gdLst/>
            <a:ahLst/>
            <a:cxnLst/>
            <a:rect r="r" b="b" t="t" l="l"/>
            <a:pathLst>
              <a:path h="1307541" w="993731">
                <a:moveTo>
                  <a:pt x="0" y="0"/>
                </a:moveTo>
                <a:lnTo>
                  <a:pt x="993731" y="0"/>
                </a:lnTo>
                <a:lnTo>
                  <a:pt x="993731" y="1307541"/>
                </a:lnTo>
                <a:lnTo>
                  <a:pt x="0" y="13075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20239"/>
            <a:ext cx="18492833" cy="10827326"/>
            <a:chOff x="0" y="0"/>
            <a:chExt cx="6849198" cy="40101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49197" cy="4010121"/>
            </a:xfrm>
            <a:custGeom>
              <a:avLst/>
              <a:gdLst/>
              <a:ahLst/>
              <a:cxnLst/>
              <a:rect r="r" b="b" t="t" l="l"/>
              <a:pathLst>
                <a:path h="4010121" w="6849197">
                  <a:moveTo>
                    <a:pt x="0" y="0"/>
                  </a:moveTo>
                  <a:lnTo>
                    <a:pt x="6849197" y="0"/>
                  </a:lnTo>
                  <a:lnTo>
                    <a:pt x="6849197" y="4010121"/>
                  </a:lnTo>
                  <a:lnTo>
                    <a:pt x="0" y="4010121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849198" cy="40386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837955" y="-164593"/>
            <a:ext cx="20125955" cy="10451593"/>
            <a:chOff x="0" y="0"/>
            <a:chExt cx="26834607" cy="1393545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15337" r="0" b="15337"/>
            <a:stretch>
              <a:fillRect/>
            </a:stretch>
          </p:blipFill>
          <p:spPr>
            <a:xfrm flipH="false" flipV="false">
              <a:off x="0" y="0"/>
              <a:ext cx="26834607" cy="1393545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true" flipV="false" rot="0">
            <a:off x="5270459" y="-2922371"/>
            <a:ext cx="14156402" cy="14156402"/>
          </a:xfrm>
          <a:custGeom>
            <a:avLst/>
            <a:gdLst/>
            <a:ahLst/>
            <a:cxnLst/>
            <a:rect r="r" b="b" t="t" l="l"/>
            <a:pathLst>
              <a:path h="14156402" w="14156402">
                <a:moveTo>
                  <a:pt x="14156402" y="0"/>
                </a:moveTo>
                <a:lnTo>
                  <a:pt x="0" y="0"/>
                </a:lnTo>
                <a:lnTo>
                  <a:pt x="0" y="14156402"/>
                </a:lnTo>
                <a:lnTo>
                  <a:pt x="14156402" y="14156402"/>
                </a:lnTo>
                <a:lnTo>
                  <a:pt x="141564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904964" y="4473151"/>
            <a:ext cx="408795" cy="40879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856145" y="-996585"/>
            <a:ext cx="2320409" cy="2320409"/>
            <a:chOff x="0" y="0"/>
            <a:chExt cx="1708150" cy="17081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49488" y="7642614"/>
            <a:ext cx="408795" cy="40879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D9E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-543038" y="4155830"/>
            <a:ext cx="4612789" cy="2524454"/>
          </a:xfrm>
          <a:custGeom>
            <a:avLst/>
            <a:gdLst/>
            <a:ahLst/>
            <a:cxnLst/>
            <a:rect r="r" b="b" t="t" l="l"/>
            <a:pathLst>
              <a:path h="2524454" w="4612789">
                <a:moveTo>
                  <a:pt x="0" y="0"/>
                </a:moveTo>
                <a:lnTo>
                  <a:pt x="4612789" y="0"/>
                </a:lnTo>
                <a:lnTo>
                  <a:pt x="4612789" y="2524454"/>
                </a:lnTo>
                <a:lnTo>
                  <a:pt x="0" y="2524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738926" y="8646408"/>
            <a:ext cx="2027313" cy="973110"/>
          </a:xfrm>
          <a:custGeom>
            <a:avLst/>
            <a:gdLst/>
            <a:ahLst/>
            <a:cxnLst/>
            <a:rect r="r" b="b" t="t" l="l"/>
            <a:pathLst>
              <a:path h="973110" w="2027313">
                <a:moveTo>
                  <a:pt x="0" y="0"/>
                </a:moveTo>
                <a:lnTo>
                  <a:pt x="2027313" y="0"/>
                </a:lnTo>
                <a:lnTo>
                  <a:pt x="2027313" y="973110"/>
                </a:lnTo>
                <a:lnTo>
                  <a:pt x="0" y="9731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449563" y="4036917"/>
            <a:ext cx="7316675" cy="130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0283"/>
              </a:lnSpc>
            </a:pPr>
            <a:r>
              <a:rPr lang="en-US" sz="8789">
                <a:solidFill>
                  <a:srgbClr val="FFFFFF"/>
                </a:solidFill>
                <a:latin typeface="Muli Bold"/>
              </a:rPr>
              <a:t>GRACIAS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854947" y="8022834"/>
            <a:ext cx="6911292" cy="370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86"/>
              </a:lnSpc>
            </a:pPr>
            <a:r>
              <a:rPr lang="en-US" sz="2276">
                <a:solidFill>
                  <a:srgbClr val="FFFFFF"/>
                </a:solidFill>
                <a:latin typeface="Nunito Bold"/>
              </a:rPr>
              <a:t>Turistech -  Laboratorio Vivo de Innovación Abierta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04964" y="1680177"/>
            <a:ext cx="5861274" cy="513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63"/>
              </a:lnSpc>
            </a:pPr>
            <a:r>
              <a:rPr lang="en-US" sz="3045">
                <a:solidFill>
                  <a:srgbClr val="FFFFFF"/>
                </a:solidFill>
                <a:latin typeface="Nunito Bold"/>
              </a:rPr>
              <a:t>Presentado por  Rocío Rojas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54947" y="2144795"/>
            <a:ext cx="6911292" cy="370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86"/>
              </a:lnSpc>
            </a:pPr>
            <a:r>
              <a:rPr lang="en-US" sz="2276">
                <a:solidFill>
                  <a:srgbClr val="FFFFFF"/>
                </a:solidFill>
                <a:latin typeface="Nunito Bold"/>
              </a:rPr>
              <a:t>r.rojas@turistech.org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4DEE6FFA899E43B0B66AAEFBEA5688" ma:contentTypeVersion="18" ma:contentTypeDescription="Crear nuevo documento." ma:contentTypeScope="" ma:versionID="4e148da58646222dc5a84023caa358fc">
  <xsd:schema xmlns:xsd="http://www.w3.org/2001/XMLSchema" xmlns:xs="http://www.w3.org/2001/XMLSchema" xmlns:p="http://schemas.microsoft.com/office/2006/metadata/properties" xmlns:ns2="8a2820c1-6ccc-4670-a9c7-7d6b36c0b221" xmlns:ns3="ab1d37e0-2f64-4aaf-b515-2880a6371cc5" targetNamespace="http://schemas.microsoft.com/office/2006/metadata/properties" ma:root="true" ma:fieldsID="85037c2373af33ecd5b78ecfb94d78bd" ns2:_="" ns3:_="">
    <xsd:import namespace="8a2820c1-6ccc-4670-a9c7-7d6b36c0b221"/>
    <xsd:import namespace="ab1d37e0-2f64-4aaf-b515-2880a6371c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820c1-6ccc-4670-a9c7-7d6b36c0b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36c46add-9806-4766-a744-17a3af0f4f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d37e0-2f64-4aaf-b515-2880a6371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624459a-a87d-4c48-b498-2f54fbd41d44}" ma:internalName="TaxCatchAll" ma:showField="CatchAllData" ma:web="ab1d37e0-2f64-4aaf-b515-2880a6371c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2820c1-6ccc-4670-a9c7-7d6b36c0b221">
      <Terms xmlns="http://schemas.microsoft.com/office/infopath/2007/PartnerControls"/>
    </lcf76f155ced4ddcb4097134ff3c332f>
    <TaxCatchAll xmlns="ab1d37e0-2f64-4aaf-b515-2880a6371cc5" xsi:nil="true"/>
  </documentManagement>
</p:properties>
</file>

<file path=customXml/itemProps1.xml><?xml version="1.0" encoding="utf-8"?>
<ds:datastoreItem xmlns:ds="http://schemas.openxmlformats.org/officeDocument/2006/customXml" ds:itemID="{63389352-C11F-4976-A936-349C445BC3FE}"/>
</file>

<file path=customXml/itemProps2.xml><?xml version="1.0" encoding="utf-8"?>
<ds:datastoreItem xmlns:ds="http://schemas.openxmlformats.org/officeDocument/2006/customXml" ds:itemID="{67F54C25-5D28-4D37-B9ED-A2A2469B1891}"/>
</file>

<file path=customXml/itemProps3.xml><?xml version="1.0" encoding="utf-8"?>
<ds:datastoreItem xmlns:ds="http://schemas.openxmlformats.org/officeDocument/2006/customXml" ds:itemID="{F33F9BD6-9A1B-4543-BCCD-93E7B0F8BE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Pitch Deck Proyecto Social Profesional Moraado</dc:title>
  <cp:revision>1</cp:revision>
  <dcterms:created xsi:type="dcterms:W3CDTF">2006-08-16T00:00:00Z</dcterms:created>
  <dcterms:modified xsi:type="dcterms:W3CDTF">2011-08-01T06:04:30Z</dcterms:modified>
  <dc:identifier>DAGICDYLdZQ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0x010100504DEE6FFA899E43B0B66AAEFBEA5688</vt:lpwstr>
  </property>
</Properties>
</file>